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2" r:id="rId16"/>
    <p:sldId id="271" r:id="rId17"/>
    <p:sldId id="273" r:id="rId18"/>
    <p:sldId id="274" r:id="rId19"/>
  </p:sldIdLst>
  <p:sldSz cx="9906000" cy="6858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1" d="100"/>
          <a:sy n="121" d="100"/>
        </p:scale>
        <p:origin x="1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D684E84-96EB-4DA5-A173-70430A782D15}" type="datetimeFigureOut">
              <a:rPr lang="ru-RU" smtClean="0"/>
              <a:t>10.09.2020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495D1B-FAC8-4255-95D0-821435B557D4}" type="slidenum">
              <a:rPr lang="ru-RU" smtClean="0"/>
              <a:t>‹#›</a:t>
            </a:fld>
            <a:endParaRPr lang="ru-RU"/>
          </a:p>
        </p:txBody>
      </p:sp>
    </p:spTree>
    <p:extLst>
      <p:ext uri="{BB962C8B-B14F-4D97-AF65-F5344CB8AC3E}">
        <p14:creationId xmlns:p14="http://schemas.microsoft.com/office/powerpoint/2010/main" val="85157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684E84-96EB-4DA5-A173-70430A782D15}" type="datetimeFigureOut">
              <a:rPr lang="ru-RU" smtClean="0"/>
              <a:t>10.09.2020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495D1B-FAC8-4255-95D0-821435B557D4}" type="slidenum">
              <a:rPr lang="ru-RU" smtClean="0"/>
              <a:t>‹#›</a:t>
            </a:fld>
            <a:endParaRPr lang="ru-RU"/>
          </a:p>
        </p:txBody>
      </p:sp>
    </p:spTree>
    <p:extLst>
      <p:ext uri="{BB962C8B-B14F-4D97-AF65-F5344CB8AC3E}">
        <p14:creationId xmlns:p14="http://schemas.microsoft.com/office/powerpoint/2010/main" val="153732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684E84-96EB-4DA5-A173-70430A782D15}" type="datetimeFigureOut">
              <a:rPr lang="ru-RU" smtClean="0"/>
              <a:t>10.09.2020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495D1B-FAC8-4255-95D0-821435B557D4}" type="slidenum">
              <a:rPr lang="ru-RU" smtClean="0"/>
              <a:t>‹#›</a:t>
            </a:fld>
            <a:endParaRPr lang="ru-RU"/>
          </a:p>
        </p:txBody>
      </p:sp>
    </p:spTree>
    <p:extLst>
      <p:ext uri="{BB962C8B-B14F-4D97-AF65-F5344CB8AC3E}">
        <p14:creationId xmlns:p14="http://schemas.microsoft.com/office/powerpoint/2010/main" val="373757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684E84-96EB-4DA5-A173-70430A782D15}" type="datetimeFigureOut">
              <a:rPr lang="ru-RU" smtClean="0"/>
              <a:t>10.09.2020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495D1B-FAC8-4255-95D0-821435B557D4}" type="slidenum">
              <a:rPr lang="ru-RU" smtClean="0"/>
              <a:t>‹#›</a:t>
            </a:fld>
            <a:endParaRPr lang="ru-RU"/>
          </a:p>
        </p:txBody>
      </p:sp>
    </p:spTree>
    <p:extLst>
      <p:ext uri="{BB962C8B-B14F-4D97-AF65-F5344CB8AC3E}">
        <p14:creationId xmlns:p14="http://schemas.microsoft.com/office/powerpoint/2010/main" val="989207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D684E84-96EB-4DA5-A173-70430A782D15}" type="datetimeFigureOut">
              <a:rPr lang="ru-RU" smtClean="0"/>
              <a:t>10.09.2020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495D1B-FAC8-4255-95D0-821435B557D4}" type="slidenum">
              <a:rPr lang="ru-RU" smtClean="0"/>
              <a:t>‹#›</a:t>
            </a:fld>
            <a:endParaRPr lang="ru-RU"/>
          </a:p>
        </p:txBody>
      </p:sp>
    </p:spTree>
    <p:extLst>
      <p:ext uri="{BB962C8B-B14F-4D97-AF65-F5344CB8AC3E}">
        <p14:creationId xmlns:p14="http://schemas.microsoft.com/office/powerpoint/2010/main" val="2161973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D684E84-96EB-4DA5-A173-70430A782D15}" type="datetimeFigureOut">
              <a:rPr lang="ru-RU" smtClean="0"/>
              <a:t>10.09.2020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E495D1B-FAC8-4255-95D0-821435B557D4}" type="slidenum">
              <a:rPr lang="ru-RU" smtClean="0"/>
              <a:t>‹#›</a:t>
            </a:fld>
            <a:endParaRPr lang="ru-RU"/>
          </a:p>
        </p:txBody>
      </p:sp>
    </p:spTree>
    <p:extLst>
      <p:ext uri="{BB962C8B-B14F-4D97-AF65-F5344CB8AC3E}">
        <p14:creationId xmlns:p14="http://schemas.microsoft.com/office/powerpoint/2010/main" val="247966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D684E84-96EB-4DA5-A173-70430A782D15}" type="datetimeFigureOut">
              <a:rPr lang="ru-RU" smtClean="0"/>
              <a:t>10.09.2020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E495D1B-FAC8-4255-95D0-821435B557D4}" type="slidenum">
              <a:rPr lang="ru-RU" smtClean="0"/>
              <a:t>‹#›</a:t>
            </a:fld>
            <a:endParaRPr lang="ru-RU"/>
          </a:p>
        </p:txBody>
      </p:sp>
    </p:spTree>
    <p:extLst>
      <p:ext uri="{BB962C8B-B14F-4D97-AF65-F5344CB8AC3E}">
        <p14:creationId xmlns:p14="http://schemas.microsoft.com/office/powerpoint/2010/main" val="246991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D684E84-96EB-4DA5-A173-70430A782D15}" type="datetimeFigureOut">
              <a:rPr lang="ru-RU" smtClean="0"/>
              <a:t>10.09.2020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E495D1B-FAC8-4255-95D0-821435B557D4}" type="slidenum">
              <a:rPr lang="ru-RU" smtClean="0"/>
              <a:t>‹#›</a:t>
            </a:fld>
            <a:endParaRPr lang="ru-RU"/>
          </a:p>
        </p:txBody>
      </p:sp>
    </p:spTree>
    <p:extLst>
      <p:ext uri="{BB962C8B-B14F-4D97-AF65-F5344CB8AC3E}">
        <p14:creationId xmlns:p14="http://schemas.microsoft.com/office/powerpoint/2010/main" val="2338514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684E84-96EB-4DA5-A173-70430A782D15}" type="datetimeFigureOut">
              <a:rPr lang="ru-RU" smtClean="0"/>
              <a:t>10.09.2020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E495D1B-FAC8-4255-95D0-821435B557D4}" type="slidenum">
              <a:rPr lang="ru-RU" smtClean="0"/>
              <a:t>‹#›</a:t>
            </a:fld>
            <a:endParaRPr lang="ru-RU"/>
          </a:p>
        </p:txBody>
      </p:sp>
    </p:spTree>
    <p:extLst>
      <p:ext uri="{BB962C8B-B14F-4D97-AF65-F5344CB8AC3E}">
        <p14:creationId xmlns:p14="http://schemas.microsoft.com/office/powerpoint/2010/main" val="29942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D684E84-96EB-4DA5-A173-70430A782D15}" type="datetimeFigureOut">
              <a:rPr lang="ru-RU" smtClean="0"/>
              <a:t>10.09.2020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E495D1B-FAC8-4255-95D0-821435B557D4}" type="slidenum">
              <a:rPr lang="ru-RU" smtClean="0"/>
              <a:t>‹#›</a:t>
            </a:fld>
            <a:endParaRPr lang="ru-RU"/>
          </a:p>
        </p:txBody>
      </p:sp>
    </p:spTree>
    <p:extLst>
      <p:ext uri="{BB962C8B-B14F-4D97-AF65-F5344CB8AC3E}">
        <p14:creationId xmlns:p14="http://schemas.microsoft.com/office/powerpoint/2010/main" val="364212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D684E84-96EB-4DA5-A173-70430A782D15}" type="datetimeFigureOut">
              <a:rPr lang="ru-RU" smtClean="0"/>
              <a:t>10.09.2020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E495D1B-FAC8-4255-95D0-821435B557D4}" type="slidenum">
              <a:rPr lang="ru-RU" smtClean="0"/>
              <a:t>‹#›</a:t>
            </a:fld>
            <a:endParaRPr lang="ru-RU"/>
          </a:p>
        </p:txBody>
      </p:sp>
    </p:spTree>
    <p:extLst>
      <p:ext uri="{BB962C8B-B14F-4D97-AF65-F5344CB8AC3E}">
        <p14:creationId xmlns:p14="http://schemas.microsoft.com/office/powerpoint/2010/main" val="1140880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84E84-96EB-4DA5-A173-70430A782D15}" type="datetimeFigureOut">
              <a:rPr lang="ru-RU" smtClean="0"/>
              <a:t>10.09.2020</a:t>
            </a:fld>
            <a:endParaRPr lang="ru-RU"/>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95D1B-FAC8-4255-95D0-821435B557D4}" type="slidenum">
              <a:rPr lang="ru-RU" smtClean="0"/>
              <a:t>‹#›</a:t>
            </a:fld>
            <a:endParaRPr lang="ru-RU"/>
          </a:p>
        </p:txBody>
      </p:sp>
    </p:spTree>
    <p:extLst>
      <p:ext uri="{BB962C8B-B14F-4D97-AF65-F5344CB8AC3E}">
        <p14:creationId xmlns:p14="http://schemas.microsoft.com/office/powerpoint/2010/main" val="2219363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00199" y="291662"/>
            <a:ext cx="6723993" cy="369332"/>
          </a:xfrm>
          <a:prstGeom prst="rect">
            <a:avLst/>
          </a:prstGeom>
          <a:noFill/>
        </p:spPr>
        <p:txBody>
          <a:bodyPr wrap="square" rtlCol="0">
            <a:spAutoFit/>
          </a:bodyPr>
          <a:lstStyle/>
          <a:p>
            <a:r>
              <a:rPr lang="ru-RU" dirty="0" smtClean="0">
                <a:solidFill>
                  <a:schemeClr val="bg1"/>
                </a:solidFill>
                <a:latin typeface="Balloon XBd TL" panose="03060902030402060201" pitchFamily="66" charset="0"/>
              </a:rPr>
              <a:t>МБУК «Корякская центральная библиотека им. К. Кеккетына»</a:t>
            </a:r>
            <a:endParaRPr lang="ru-RU" dirty="0">
              <a:solidFill>
                <a:schemeClr val="bg1"/>
              </a:solidFill>
              <a:latin typeface="Balloon XBd TL" panose="03060902030402060201" pitchFamily="66" charset="0"/>
            </a:endParaRPr>
          </a:p>
        </p:txBody>
      </p:sp>
      <p:sp>
        <p:nvSpPr>
          <p:cNvPr id="6" name="TextBox 5"/>
          <p:cNvSpPr txBox="1"/>
          <p:nvPr/>
        </p:nvSpPr>
        <p:spPr>
          <a:xfrm>
            <a:off x="2442818" y="1712581"/>
            <a:ext cx="6850117" cy="3046988"/>
          </a:xfrm>
          <a:prstGeom prst="rect">
            <a:avLst/>
          </a:prstGeom>
          <a:noFill/>
        </p:spPr>
        <p:txBody>
          <a:bodyPr wrap="square" rtlCol="0">
            <a:spAutoFit/>
          </a:bodyPr>
          <a:lstStyle/>
          <a:p>
            <a:r>
              <a:rPr lang="ru-RU" sz="4800" b="1" spc="50" dirty="0">
                <a:ln w="9525" cmpd="sng">
                  <a:solidFill>
                    <a:schemeClr val="accent1"/>
                  </a:solidFill>
                  <a:prstDash val="solid"/>
                </a:ln>
                <a:gradFill flip="none" rotWithShape="1">
                  <a:gsLst>
                    <a:gs pos="0">
                      <a:srgbClr val="00B050"/>
                    </a:gs>
                    <a:gs pos="52000">
                      <a:srgbClr val="FFFF00"/>
                    </a:gs>
                    <a:gs pos="100000">
                      <a:srgbClr val="FF0000"/>
                    </a:gs>
                  </a:gsLst>
                  <a:lin ang="0" scaled="1"/>
                  <a:tileRect/>
                </a:gradFill>
                <a:effectLst>
                  <a:glow rad="228600">
                    <a:schemeClr val="accent5">
                      <a:satMod val="175000"/>
                      <a:alpha val="40000"/>
                    </a:schemeClr>
                  </a:glow>
                  <a:outerShdw blurRad="50800" dist="38100" dir="16200000" rotWithShape="0">
                    <a:prstClr val="black">
                      <a:alpha val="40000"/>
                    </a:prstClr>
                  </a:outerShdw>
                </a:effectLst>
                <a:latin typeface="Boomboom" panose="02000506050000020004" pitchFamily="50" charset="-52"/>
              </a:rPr>
              <a:t>Урок по ПДД </a:t>
            </a:r>
            <a:endParaRPr lang="ru-RU" sz="4800" b="1" spc="50" dirty="0" smtClean="0">
              <a:ln w="9525" cmpd="sng">
                <a:solidFill>
                  <a:schemeClr val="accent1"/>
                </a:solidFill>
                <a:prstDash val="solid"/>
              </a:ln>
              <a:gradFill flip="none" rotWithShape="1">
                <a:gsLst>
                  <a:gs pos="0">
                    <a:srgbClr val="00B050"/>
                  </a:gs>
                  <a:gs pos="52000">
                    <a:srgbClr val="FFFF00"/>
                  </a:gs>
                  <a:gs pos="100000">
                    <a:srgbClr val="FF0000"/>
                  </a:gs>
                </a:gsLst>
                <a:lin ang="0" scaled="1"/>
                <a:tileRect/>
              </a:gradFill>
              <a:effectLst>
                <a:glow rad="228600">
                  <a:schemeClr val="accent5">
                    <a:satMod val="175000"/>
                    <a:alpha val="40000"/>
                  </a:schemeClr>
                </a:glow>
                <a:outerShdw blurRad="50800" dist="38100" dir="16200000" rotWithShape="0">
                  <a:prstClr val="black">
                    <a:alpha val="40000"/>
                  </a:prstClr>
                </a:outerShdw>
              </a:effectLst>
              <a:latin typeface="Boomboom" panose="02000506050000020004" pitchFamily="50" charset="-52"/>
            </a:endParaRPr>
          </a:p>
          <a:p>
            <a:r>
              <a:rPr lang="ru-RU" sz="4800" b="1" spc="50" dirty="0" smtClean="0">
                <a:ln w="9525" cmpd="sng">
                  <a:solidFill>
                    <a:schemeClr val="accent1"/>
                  </a:solidFill>
                  <a:prstDash val="solid"/>
                </a:ln>
                <a:gradFill flip="none" rotWithShape="1">
                  <a:gsLst>
                    <a:gs pos="0">
                      <a:srgbClr val="00B050"/>
                    </a:gs>
                    <a:gs pos="52000">
                      <a:srgbClr val="FFFF00"/>
                    </a:gs>
                    <a:gs pos="100000">
                      <a:srgbClr val="FF0000"/>
                    </a:gs>
                  </a:gsLst>
                  <a:lin ang="0" scaled="1"/>
                  <a:tileRect/>
                </a:gradFill>
                <a:effectLst>
                  <a:glow rad="228600">
                    <a:schemeClr val="accent5">
                      <a:satMod val="175000"/>
                      <a:alpha val="40000"/>
                    </a:schemeClr>
                  </a:glow>
                  <a:outerShdw blurRad="50800" dist="38100" dir="16200000" rotWithShape="0">
                    <a:prstClr val="black">
                      <a:alpha val="40000"/>
                    </a:prstClr>
                  </a:outerShdw>
                </a:effectLst>
                <a:latin typeface="Boomboom" panose="02000506050000020004" pitchFamily="50" charset="-52"/>
              </a:rPr>
              <a:t>«</a:t>
            </a:r>
            <a:r>
              <a:rPr lang="ru-RU" sz="4800" b="1" spc="50" dirty="0">
                <a:ln w="9525" cmpd="sng">
                  <a:solidFill>
                    <a:schemeClr val="accent1"/>
                  </a:solidFill>
                  <a:prstDash val="solid"/>
                </a:ln>
                <a:gradFill flip="none" rotWithShape="1">
                  <a:gsLst>
                    <a:gs pos="0">
                      <a:srgbClr val="00B050"/>
                    </a:gs>
                    <a:gs pos="52000">
                      <a:srgbClr val="FFFF00"/>
                    </a:gs>
                    <a:gs pos="100000">
                      <a:srgbClr val="FF0000"/>
                    </a:gs>
                  </a:gsLst>
                  <a:lin ang="0" scaled="1"/>
                  <a:tileRect/>
                </a:gradFill>
                <a:effectLst>
                  <a:glow rad="228600">
                    <a:schemeClr val="accent5">
                      <a:satMod val="175000"/>
                      <a:alpha val="40000"/>
                    </a:schemeClr>
                  </a:glow>
                  <a:outerShdw blurRad="50800" dist="38100" dir="16200000" rotWithShape="0">
                    <a:prstClr val="black">
                      <a:alpha val="40000"/>
                    </a:prstClr>
                  </a:outerShdw>
                </a:effectLst>
                <a:latin typeface="Boomboom" panose="02000506050000020004" pitchFamily="50" charset="-52"/>
              </a:rPr>
              <a:t>Улица полна неожиданностей»</a:t>
            </a:r>
          </a:p>
          <a:p>
            <a:endParaRPr lang="ru-RU" sz="4800" b="1" spc="50" dirty="0">
              <a:ln w="9525" cmpd="sng">
                <a:solidFill>
                  <a:schemeClr val="accent1"/>
                </a:solidFill>
                <a:prstDash val="solid"/>
              </a:ln>
              <a:gradFill flip="none" rotWithShape="1">
                <a:gsLst>
                  <a:gs pos="0">
                    <a:srgbClr val="00B050"/>
                  </a:gs>
                  <a:gs pos="52000">
                    <a:srgbClr val="FFFF00"/>
                  </a:gs>
                  <a:gs pos="100000">
                    <a:srgbClr val="FF0000"/>
                  </a:gs>
                </a:gsLst>
                <a:lin ang="0" scaled="1"/>
                <a:tileRect/>
              </a:gradFill>
              <a:effectLst>
                <a:glow rad="38100">
                  <a:schemeClr val="accent1">
                    <a:alpha val="40000"/>
                  </a:schemeClr>
                </a:glow>
              </a:effectLst>
              <a:latin typeface="Boomboom" panose="02000506050000020004" pitchFamily="50" charset="-52"/>
            </a:endParaRPr>
          </a:p>
        </p:txBody>
      </p:sp>
      <p:sp>
        <p:nvSpPr>
          <p:cNvPr id="7" name="TextBox 6"/>
          <p:cNvSpPr txBox="1"/>
          <p:nvPr/>
        </p:nvSpPr>
        <p:spPr>
          <a:xfrm>
            <a:off x="4627179" y="5754414"/>
            <a:ext cx="2010104" cy="646331"/>
          </a:xfrm>
          <a:prstGeom prst="rect">
            <a:avLst/>
          </a:prstGeom>
          <a:noFill/>
        </p:spPr>
        <p:txBody>
          <a:bodyPr wrap="square" rtlCol="0">
            <a:spAutoFit/>
          </a:bodyPr>
          <a:lstStyle/>
          <a:p>
            <a:r>
              <a:rPr lang="ru-RU" dirty="0" smtClean="0">
                <a:solidFill>
                  <a:schemeClr val="bg1"/>
                </a:solidFill>
              </a:rPr>
              <a:t>Палана</a:t>
            </a:r>
          </a:p>
          <a:p>
            <a:r>
              <a:rPr lang="ru-RU" dirty="0" smtClean="0">
                <a:solidFill>
                  <a:schemeClr val="bg1"/>
                </a:solidFill>
              </a:rPr>
              <a:t>  2020</a:t>
            </a:r>
            <a:endParaRPr lang="ru-RU" dirty="0">
              <a:solidFill>
                <a:schemeClr val="bg1"/>
              </a:solidFill>
            </a:endParaRPr>
          </a:p>
        </p:txBody>
      </p:sp>
      <p:sp>
        <p:nvSpPr>
          <p:cNvPr id="8" name="TextBox 7"/>
          <p:cNvSpPr txBox="1"/>
          <p:nvPr/>
        </p:nvSpPr>
        <p:spPr>
          <a:xfrm>
            <a:off x="8237483" y="6077579"/>
            <a:ext cx="890751" cy="369332"/>
          </a:xfrm>
          <a:prstGeom prst="rect">
            <a:avLst/>
          </a:prstGeom>
          <a:noFill/>
        </p:spPr>
        <p:txBody>
          <a:bodyPr wrap="square" rtlCol="0">
            <a:spAutoFit/>
          </a:bodyPr>
          <a:lstStyle/>
          <a:p>
            <a:r>
              <a:rPr lang="ru-RU" dirty="0" smtClean="0">
                <a:solidFill>
                  <a:schemeClr val="bg1"/>
                </a:solidFill>
              </a:rPr>
              <a:t>+6</a:t>
            </a:r>
            <a:endParaRPr lang="ru-RU" dirty="0">
              <a:solidFill>
                <a:schemeClr val="bg1"/>
              </a:solidFill>
            </a:endParaRPr>
          </a:p>
        </p:txBody>
      </p:sp>
    </p:spTree>
    <p:extLst>
      <p:ext uri="{BB962C8B-B14F-4D97-AF65-F5344CB8AC3E}">
        <p14:creationId xmlns:p14="http://schemas.microsoft.com/office/powerpoint/2010/main" val="2813872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670" y="480847"/>
            <a:ext cx="1451295" cy="2546131"/>
          </a:xfrm>
          <a:prstGeom prst="rect">
            <a:avLst/>
          </a:prstGeom>
        </p:spPr>
      </p:pic>
      <p:sp>
        <p:nvSpPr>
          <p:cNvPr id="3" name="TextBox 2"/>
          <p:cNvSpPr txBox="1"/>
          <p:nvPr/>
        </p:nvSpPr>
        <p:spPr>
          <a:xfrm>
            <a:off x="4520727" y="3727080"/>
            <a:ext cx="4824248" cy="2308324"/>
          </a:xfrm>
          <a:prstGeom prst="rect">
            <a:avLst/>
          </a:prstGeom>
          <a:noFill/>
        </p:spPr>
        <p:txBody>
          <a:bodyPr wrap="square" rtlCol="0">
            <a:spAutoFit/>
          </a:bodyPr>
          <a:lstStyle/>
          <a:p>
            <a:pPr algn="just"/>
            <a:r>
              <a:rPr lang="ru-RU" b="1" dirty="0" smtClean="0">
                <a:solidFill>
                  <a:schemeClr val="bg1"/>
                </a:solidFill>
              </a:rPr>
              <a:t>Переход дороги</a:t>
            </a:r>
          </a:p>
          <a:p>
            <a:pPr algn="just"/>
            <a:endParaRPr lang="ru-RU" b="1" dirty="0" smtClean="0">
              <a:solidFill>
                <a:schemeClr val="bg1"/>
              </a:solidFill>
            </a:endParaRPr>
          </a:p>
          <a:p>
            <a:pPr algn="just"/>
            <a:r>
              <a:rPr lang="ru-RU" b="1" dirty="0" smtClean="0">
                <a:solidFill>
                  <a:schemeClr val="bg1"/>
                </a:solidFill>
              </a:rPr>
              <a:t>На участках дорог, где отсутствуют обозначенные</a:t>
            </a:r>
            <a:r>
              <a:rPr lang="ru-RU" b="1" dirty="0">
                <a:solidFill>
                  <a:schemeClr val="bg1"/>
                </a:solidFill>
              </a:rPr>
              <a:t> </a:t>
            </a:r>
            <a:r>
              <a:rPr lang="ru-RU" b="1" dirty="0" smtClean="0">
                <a:solidFill>
                  <a:schemeClr val="bg1"/>
                </a:solidFill>
              </a:rPr>
              <a:t>пешеходные переходы,</a:t>
            </a:r>
          </a:p>
          <a:p>
            <a:pPr algn="just"/>
            <a:r>
              <a:rPr lang="ru-RU" b="1" dirty="0" smtClean="0">
                <a:solidFill>
                  <a:schemeClr val="bg1"/>
                </a:solidFill>
              </a:rPr>
              <a:t>переходить дорогу разрешается на перекрестках по линии тротуаров или обочин, а между ними — под прямым углом в местах, где она хорошо просматривается.</a:t>
            </a:r>
            <a:endParaRPr lang="ru-RU" b="1" dirty="0">
              <a:solidFill>
                <a:schemeClr val="bg1"/>
              </a:solidFill>
            </a:endParaRPr>
          </a:p>
        </p:txBody>
      </p:sp>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6931" t="32897" r="48896" b="34000"/>
          <a:stretch/>
        </p:blipFill>
        <p:spPr>
          <a:xfrm>
            <a:off x="1087820" y="1245476"/>
            <a:ext cx="3365939" cy="18918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7862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670" y="480847"/>
            <a:ext cx="1451295" cy="2546131"/>
          </a:xfrm>
          <a:prstGeom prst="rect">
            <a:avLst/>
          </a:prstGeom>
        </p:spPr>
      </p:pic>
      <p:sp>
        <p:nvSpPr>
          <p:cNvPr id="3" name="TextBox 2"/>
          <p:cNvSpPr txBox="1"/>
          <p:nvPr/>
        </p:nvSpPr>
        <p:spPr>
          <a:xfrm>
            <a:off x="5691352" y="3870435"/>
            <a:ext cx="3444766" cy="2031325"/>
          </a:xfrm>
          <a:prstGeom prst="rect">
            <a:avLst/>
          </a:prstGeom>
          <a:noFill/>
        </p:spPr>
        <p:txBody>
          <a:bodyPr wrap="square" rtlCol="0">
            <a:spAutoFit/>
          </a:bodyPr>
          <a:lstStyle/>
          <a:p>
            <a:r>
              <a:rPr lang="ru-RU" b="1" dirty="0" smtClean="0">
                <a:solidFill>
                  <a:schemeClr val="bg1"/>
                </a:solidFill>
              </a:rPr>
              <a:t>Проезжая часть</a:t>
            </a:r>
          </a:p>
          <a:p>
            <a:endParaRPr lang="ru-RU" b="1" dirty="0" smtClean="0">
              <a:solidFill>
                <a:schemeClr val="bg1"/>
              </a:solidFill>
            </a:endParaRPr>
          </a:p>
          <a:p>
            <a:r>
              <a:rPr lang="ru-RU" b="1" dirty="0" smtClean="0">
                <a:solidFill>
                  <a:schemeClr val="bg1"/>
                </a:solidFill>
              </a:rPr>
              <a:t>Опасно выходить на проезжую</a:t>
            </a:r>
          </a:p>
          <a:p>
            <a:r>
              <a:rPr lang="ru-RU" b="1" dirty="0" smtClean="0">
                <a:solidFill>
                  <a:schemeClr val="bg1"/>
                </a:solidFill>
              </a:rPr>
              <a:t>часть в местах с ограниченной</a:t>
            </a:r>
          </a:p>
          <a:p>
            <a:r>
              <a:rPr lang="ru-RU" b="1" dirty="0" smtClean="0">
                <a:solidFill>
                  <a:schemeClr val="bg1"/>
                </a:solidFill>
              </a:rPr>
              <a:t>видимостью. Не пытайтесь</a:t>
            </a:r>
          </a:p>
          <a:p>
            <a:r>
              <a:rPr lang="ru-RU" b="1" dirty="0" smtClean="0">
                <a:solidFill>
                  <a:schemeClr val="bg1"/>
                </a:solidFill>
              </a:rPr>
              <a:t>переходить проезжую часть</a:t>
            </a:r>
          </a:p>
          <a:p>
            <a:r>
              <a:rPr lang="ru-RU" b="1" dirty="0" smtClean="0">
                <a:solidFill>
                  <a:schemeClr val="bg1"/>
                </a:solidFill>
              </a:rPr>
              <a:t>около стоящего транспорта.</a:t>
            </a:r>
            <a:endParaRPr lang="ru-RU" b="1" dirty="0">
              <a:solidFill>
                <a:schemeClr val="bg1"/>
              </a:solidFill>
            </a:endParaRPr>
          </a:p>
        </p:txBody>
      </p:sp>
      <p:pic>
        <p:nvPicPr>
          <p:cNvPr id="4" name="Рисунок 3"/>
          <p:cNvPicPr>
            <a:picLocks noChangeAspect="1"/>
          </p:cNvPicPr>
          <p:nvPr/>
        </p:nvPicPr>
        <p:blipFill>
          <a:blip r:embed="rId4"/>
          <a:stretch>
            <a:fillRect/>
          </a:stretch>
        </p:blipFill>
        <p:spPr>
          <a:xfrm>
            <a:off x="1333062" y="1248425"/>
            <a:ext cx="4023709" cy="22801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889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670" y="480847"/>
            <a:ext cx="1451295" cy="2546131"/>
          </a:xfrm>
          <a:prstGeom prst="rect">
            <a:avLst/>
          </a:prstGeom>
        </p:spPr>
      </p:pic>
      <p:sp>
        <p:nvSpPr>
          <p:cNvPr id="3" name="TextBox 2"/>
          <p:cNvSpPr txBox="1"/>
          <p:nvPr/>
        </p:nvSpPr>
        <p:spPr>
          <a:xfrm>
            <a:off x="6061840" y="4099035"/>
            <a:ext cx="3523593" cy="1754326"/>
          </a:xfrm>
          <a:prstGeom prst="rect">
            <a:avLst/>
          </a:prstGeom>
          <a:noFill/>
        </p:spPr>
        <p:txBody>
          <a:bodyPr wrap="square" rtlCol="0">
            <a:spAutoFit/>
          </a:bodyPr>
          <a:lstStyle/>
          <a:p>
            <a:r>
              <a:rPr lang="ru-RU" b="1" dirty="0" smtClean="0">
                <a:solidFill>
                  <a:schemeClr val="bg1"/>
                </a:solidFill>
              </a:rPr>
              <a:t>Близко идущий транспорт</a:t>
            </a:r>
          </a:p>
          <a:p>
            <a:endParaRPr lang="ru-RU" b="1" dirty="0" smtClean="0">
              <a:solidFill>
                <a:schemeClr val="bg1"/>
              </a:solidFill>
            </a:endParaRPr>
          </a:p>
          <a:p>
            <a:r>
              <a:rPr lang="ru-RU" b="1" dirty="0" smtClean="0">
                <a:solidFill>
                  <a:schemeClr val="bg1"/>
                </a:solidFill>
              </a:rPr>
              <a:t>Не перебегайте дорогу перед</a:t>
            </a:r>
          </a:p>
          <a:p>
            <a:r>
              <a:rPr lang="ru-RU" b="1" dirty="0" smtClean="0">
                <a:solidFill>
                  <a:schemeClr val="bg1"/>
                </a:solidFill>
              </a:rPr>
              <a:t>близко идущим транспортом,</a:t>
            </a:r>
          </a:p>
          <a:p>
            <a:r>
              <a:rPr lang="ru-RU" b="1" dirty="0" smtClean="0">
                <a:solidFill>
                  <a:schemeClr val="bg1"/>
                </a:solidFill>
              </a:rPr>
              <a:t>так как его нельзя остановить</a:t>
            </a:r>
          </a:p>
          <a:p>
            <a:r>
              <a:rPr lang="ru-RU" b="1" dirty="0" smtClean="0">
                <a:solidFill>
                  <a:schemeClr val="bg1"/>
                </a:solidFill>
              </a:rPr>
              <a:t>мгновенно.</a:t>
            </a:r>
            <a:endParaRPr lang="ru-RU" b="1" dirty="0">
              <a:solidFill>
                <a:schemeClr val="bg1"/>
              </a:solidFill>
            </a:endParaRPr>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2773" y="1269124"/>
            <a:ext cx="3716408" cy="24751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6824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670" y="480847"/>
            <a:ext cx="1451295" cy="2546131"/>
          </a:xfrm>
          <a:prstGeom prst="rect">
            <a:avLst/>
          </a:prstGeom>
        </p:spPr>
      </p:pic>
      <p:sp>
        <p:nvSpPr>
          <p:cNvPr id="3" name="TextBox 2"/>
          <p:cNvSpPr txBox="1"/>
          <p:nvPr/>
        </p:nvSpPr>
        <p:spPr>
          <a:xfrm>
            <a:off x="780393" y="614855"/>
            <a:ext cx="3965028" cy="1754326"/>
          </a:xfrm>
          <a:prstGeom prst="rect">
            <a:avLst/>
          </a:prstGeom>
          <a:noFill/>
        </p:spPr>
        <p:txBody>
          <a:bodyPr wrap="square" rtlCol="0">
            <a:spAutoFit/>
          </a:bodyPr>
          <a:lstStyle/>
          <a:p>
            <a:r>
              <a:rPr lang="ru-RU" b="1" dirty="0" smtClean="0">
                <a:solidFill>
                  <a:schemeClr val="bg1"/>
                </a:solidFill>
              </a:rPr>
              <a:t>Знак «Движение запрещено»:</a:t>
            </a:r>
          </a:p>
          <a:p>
            <a:r>
              <a:rPr lang="ru-RU" b="1" dirty="0" smtClean="0">
                <a:solidFill>
                  <a:schemeClr val="bg1"/>
                </a:solidFill>
              </a:rPr>
              <a:t>Этот знак ну очень строгий,</a:t>
            </a:r>
          </a:p>
          <a:p>
            <a:r>
              <a:rPr lang="ru-RU" b="1" dirty="0" smtClean="0">
                <a:solidFill>
                  <a:schemeClr val="bg1"/>
                </a:solidFill>
              </a:rPr>
              <a:t>Коль стоит он на дороге.</a:t>
            </a:r>
          </a:p>
          <a:p>
            <a:r>
              <a:rPr lang="ru-RU" b="1" dirty="0" smtClean="0">
                <a:solidFill>
                  <a:schemeClr val="bg1"/>
                </a:solidFill>
              </a:rPr>
              <a:t>Говорит он нам: «Друзья,</a:t>
            </a:r>
          </a:p>
          <a:p>
            <a:r>
              <a:rPr lang="ru-RU" b="1" dirty="0" smtClean="0">
                <a:solidFill>
                  <a:schemeClr val="bg1"/>
                </a:solidFill>
              </a:rPr>
              <a:t>Ездить здесь совсем нельзя!»</a:t>
            </a:r>
          </a:p>
          <a:p>
            <a:endParaRPr lang="ru-RU" b="1" dirty="0">
              <a:solidFill>
                <a:schemeClr val="bg1"/>
              </a:solidFill>
            </a:endParaRPr>
          </a:p>
        </p:txBody>
      </p:sp>
      <p:sp>
        <p:nvSpPr>
          <p:cNvPr id="4" name="TextBox 3"/>
          <p:cNvSpPr txBox="1"/>
          <p:nvPr/>
        </p:nvSpPr>
        <p:spPr>
          <a:xfrm>
            <a:off x="5100146" y="2369181"/>
            <a:ext cx="3137338" cy="1477328"/>
          </a:xfrm>
          <a:prstGeom prst="rect">
            <a:avLst/>
          </a:prstGeom>
          <a:noFill/>
        </p:spPr>
        <p:txBody>
          <a:bodyPr wrap="square" rtlCol="0">
            <a:spAutoFit/>
          </a:bodyPr>
          <a:lstStyle/>
          <a:p>
            <a:r>
              <a:rPr lang="ru-RU" b="1" dirty="0" smtClean="0">
                <a:solidFill>
                  <a:schemeClr val="bg1"/>
                </a:solidFill>
              </a:rPr>
              <a:t>Знак «Въезд запрещен»:</a:t>
            </a:r>
          </a:p>
          <a:p>
            <a:r>
              <a:rPr lang="ru-RU" b="1" dirty="0" smtClean="0">
                <a:solidFill>
                  <a:schemeClr val="bg1"/>
                </a:solidFill>
              </a:rPr>
              <a:t>Знак водителей стращает,</a:t>
            </a:r>
          </a:p>
          <a:p>
            <a:r>
              <a:rPr lang="ru-RU" b="1" dirty="0" smtClean="0">
                <a:solidFill>
                  <a:schemeClr val="bg1"/>
                </a:solidFill>
              </a:rPr>
              <a:t>Въезд машинам запрещает!</a:t>
            </a:r>
          </a:p>
          <a:p>
            <a:r>
              <a:rPr lang="ru-RU" b="1" dirty="0" smtClean="0">
                <a:solidFill>
                  <a:schemeClr val="bg1"/>
                </a:solidFill>
              </a:rPr>
              <a:t>Не пытайтесь сгоряча</a:t>
            </a:r>
          </a:p>
          <a:p>
            <a:r>
              <a:rPr lang="ru-RU" b="1" dirty="0" smtClean="0">
                <a:solidFill>
                  <a:schemeClr val="bg1"/>
                </a:solidFill>
              </a:rPr>
              <a:t>Ехать мимо кирпича!</a:t>
            </a:r>
            <a:endParaRPr lang="ru-RU" b="1" dirty="0">
              <a:solidFill>
                <a:schemeClr val="bg1"/>
              </a:solidFill>
            </a:endParaRPr>
          </a:p>
        </p:txBody>
      </p:sp>
      <p:sp>
        <p:nvSpPr>
          <p:cNvPr id="5" name="TextBox 4"/>
          <p:cNvSpPr txBox="1"/>
          <p:nvPr/>
        </p:nvSpPr>
        <p:spPr>
          <a:xfrm>
            <a:off x="1135118" y="4508938"/>
            <a:ext cx="3429000" cy="1477328"/>
          </a:xfrm>
          <a:prstGeom prst="rect">
            <a:avLst/>
          </a:prstGeom>
          <a:noFill/>
        </p:spPr>
        <p:txBody>
          <a:bodyPr wrap="square" rtlCol="0">
            <a:spAutoFit/>
          </a:bodyPr>
          <a:lstStyle/>
          <a:p>
            <a:r>
              <a:rPr lang="ru-RU" b="1" dirty="0" smtClean="0">
                <a:solidFill>
                  <a:schemeClr val="bg1"/>
                </a:solidFill>
              </a:rPr>
              <a:t>Знак «Пешеходный переход»:</a:t>
            </a:r>
          </a:p>
          <a:p>
            <a:r>
              <a:rPr lang="ru-RU" b="1" dirty="0" smtClean="0">
                <a:solidFill>
                  <a:schemeClr val="bg1"/>
                </a:solidFill>
              </a:rPr>
              <a:t>Здесь наземный переход,</a:t>
            </a:r>
          </a:p>
          <a:p>
            <a:r>
              <a:rPr lang="ru-RU" b="1" dirty="0" smtClean="0">
                <a:solidFill>
                  <a:schemeClr val="bg1"/>
                </a:solidFill>
              </a:rPr>
              <a:t>Ходит целый день народ.</a:t>
            </a:r>
          </a:p>
          <a:p>
            <a:r>
              <a:rPr lang="ru-RU" b="1" dirty="0" smtClean="0">
                <a:solidFill>
                  <a:schemeClr val="bg1"/>
                </a:solidFill>
              </a:rPr>
              <a:t>Ты, водитель, не грусти,</a:t>
            </a:r>
          </a:p>
          <a:p>
            <a:r>
              <a:rPr lang="ru-RU" b="1" dirty="0" smtClean="0">
                <a:solidFill>
                  <a:schemeClr val="bg1"/>
                </a:solidFill>
              </a:rPr>
              <a:t>Пешехода пропусти!</a:t>
            </a:r>
            <a:endParaRPr lang="ru-RU" b="1" dirty="0">
              <a:solidFill>
                <a:schemeClr val="bg1"/>
              </a:solidFill>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7509" y="761015"/>
            <a:ext cx="981075" cy="981075"/>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5232" y="2548757"/>
            <a:ext cx="1218817" cy="1218817"/>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8046" y="4296103"/>
            <a:ext cx="1275735" cy="1363717"/>
          </a:xfrm>
          <a:prstGeom prst="rect">
            <a:avLst/>
          </a:prstGeom>
        </p:spPr>
      </p:pic>
    </p:spTree>
    <p:extLst>
      <p:ext uri="{BB962C8B-B14F-4D97-AF65-F5344CB8AC3E}">
        <p14:creationId xmlns:p14="http://schemas.microsoft.com/office/powerpoint/2010/main" val="189201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670" y="480847"/>
            <a:ext cx="1451295" cy="2546131"/>
          </a:xfrm>
          <a:prstGeom prst="rect">
            <a:avLst/>
          </a:prstGeom>
        </p:spPr>
      </p:pic>
      <p:sp>
        <p:nvSpPr>
          <p:cNvPr id="3" name="TextBox 2"/>
          <p:cNvSpPr txBox="1"/>
          <p:nvPr/>
        </p:nvSpPr>
        <p:spPr>
          <a:xfrm>
            <a:off x="575441" y="480847"/>
            <a:ext cx="4453759" cy="1477328"/>
          </a:xfrm>
          <a:prstGeom prst="rect">
            <a:avLst/>
          </a:prstGeom>
          <a:noFill/>
        </p:spPr>
        <p:txBody>
          <a:bodyPr wrap="square" rtlCol="0">
            <a:spAutoFit/>
          </a:bodyPr>
          <a:lstStyle/>
          <a:p>
            <a:r>
              <a:rPr lang="ru-RU" b="1" dirty="0" smtClean="0">
                <a:solidFill>
                  <a:schemeClr val="bg1"/>
                </a:solidFill>
              </a:rPr>
              <a:t>Знак «Движение пешеходов запрещено»:</a:t>
            </a:r>
          </a:p>
          <a:p>
            <a:r>
              <a:rPr lang="ru-RU" b="1" dirty="0" smtClean="0">
                <a:solidFill>
                  <a:schemeClr val="bg1"/>
                </a:solidFill>
              </a:rPr>
              <a:t>В дождь и в ясную погоду</a:t>
            </a:r>
          </a:p>
          <a:p>
            <a:r>
              <a:rPr lang="ru-RU" b="1" dirty="0" smtClean="0">
                <a:solidFill>
                  <a:schemeClr val="bg1"/>
                </a:solidFill>
              </a:rPr>
              <a:t>Здесь не ходят пешеходы.</a:t>
            </a:r>
          </a:p>
          <a:p>
            <a:r>
              <a:rPr lang="ru-RU" b="1" dirty="0" smtClean="0">
                <a:solidFill>
                  <a:schemeClr val="bg1"/>
                </a:solidFill>
              </a:rPr>
              <a:t>Говорит им знак одно:</a:t>
            </a:r>
          </a:p>
          <a:p>
            <a:r>
              <a:rPr lang="ru-RU" b="1" dirty="0" smtClean="0">
                <a:solidFill>
                  <a:schemeClr val="bg1"/>
                </a:solidFill>
              </a:rPr>
              <a:t>«Вам ходить запрещено!»</a:t>
            </a:r>
            <a:endParaRPr lang="ru-RU" b="1" dirty="0">
              <a:solidFill>
                <a:schemeClr val="bg1"/>
              </a:solidFill>
            </a:endParaRPr>
          </a:p>
        </p:txBody>
      </p:sp>
      <p:sp>
        <p:nvSpPr>
          <p:cNvPr id="5" name="TextBox 4"/>
          <p:cNvSpPr txBox="1"/>
          <p:nvPr/>
        </p:nvSpPr>
        <p:spPr>
          <a:xfrm>
            <a:off x="5163207" y="2345120"/>
            <a:ext cx="3239814" cy="1477328"/>
          </a:xfrm>
          <a:prstGeom prst="rect">
            <a:avLst/>
          </a:prstGeom>
          <a:noFill/>
        </p:spPr>
        <p:txBody>
          <a:bodyPr wrap="square" rtlCol="0">
            <a:spAutoFit/>
          </a:bodyPr>
          <a:lstStyle/>
          <a:p>
            <a:r>
              <a:rPr lang="ru-RU" b="1" dirty="0" smtClean="0">
                <a:solidFill>
                  <a:schemeClr val="bg1"/>
                </a:solidFill>
              </a:rPr>
              <a:t>Знак «Место стоянки»:</a:t>
            </a:r>
          </a:p>
          <a:p>
            <a:r>
              <a:rPr lang="ru-RU" b="1" dirty="0" smtClean="0">
                <a:solidFill>
                  <a:schemeClr val="bg1"/>
                </a:solidFill>
              </a:rPr>
              <a:t>Коль водитель вышел весь,</a:t>
            </a:r>
          </a:p>
          <a:p>
            <a:r>
              <a:rPr lang="ru-RU" b="1" dirty="0" smtClean="0">
                <a:solidFill>
                  <a:schemeClr val="bg1"/>
                </a:solidFill>
              </a:rPr>
              <a:t>Ставит он машину здесь,</a:t>
            </a:r>
          </a:p>
          <a:p>
            <a:r>
              <a:rPr lang="ru-RU" b="1" dirty="0" smtClean="0">
                <a:solidFill>
                  <a:schemeClr val="bg1"/>
                </a:solidFill>
              </a:rPr>
              <a:t>Чтоб, не нужная ему,</a:t>
            </a:r>
          </a:p>
          <a:p>
            <a:r>
              <a:rPr lang="ru-RU" b="1" dirty="0" smtClean="0">
                <a:solidFill>
                  <a:schemeClr val="bg1"/>
                </a:solidFill>
              </a:rPr>
              <a:t>Не мешала никому.</a:t>
            </a:r>
            <a:endParaRPr lang="ru-RU" b="1" dirty="0">
              <a:solidFill>
                <a:schemeClr val="bg1"/>
              </a:solidFill>
            </a:endParaRPr>
          </a:p>
        </p:txBody>
      </p:sp>
      <p:sp>
        <p:nvSpPr>
          <p:cNvPr id="6" name="TextBox 5"/>
          <p:cNvSpPr txBox="1"/>
          <p:nvPr/>
        </p:nvSpPr>
        <p:spPr>
          <a:xfrm>
            <a:off x="945931" y="4209393"/>
            <a:ext cx="4217276" cy="2031325"/>
          </a:xfrm>
          <a:prstGeom prst="rect">
            <a:avLst/>
          </a:prstGeom>
          <a:noFill/>
        </p:spPr>
        <p:txBody>
          <a:bodyPr wrap="square" rtlCol="0">
            <a:spAutoFit/>
          </a:bodyPr>
          <a:lstStyle/>
          <a:p>
            <a:r>
              <a:rPr lang="ru-RU" b="1" dirty="0" smtClean="0">
                <a:solidFill>
                  <a:schemeClr val="bg1"/>
                </a:solidFill>
              </a:rPr>
              <a:t>Знак «Главная дорога»:</a:t>
            </a:r>
          </a:p>
          <a:p>
            <a:r>
              <a:rPr lang="ru-RU" b="1" dirty="0" smtClean="0">
                <a:solidFill>
                  <a:schemeClr val="bg1"/>
                </a:solidFill>
              </a:rPr>
              <a:t>Вот он знак, каких немного:</a:t>
            </a:r>
          </a:p>
          <a:p>
            <a:r>
              <a:rPr lang="ru-RU" b="1" dirty="0" smtClean="0">
                <a:solidFill>
                  <a:schemeClr val="bg1"/>
                </a:solidFill>
              </a:rPr>
              <a:t>Это главная дорога!</a:t>
            </a:r>
          </a:p>
          <a:p>
            <a:r>
              <a:rPr lang="ru-RU" b="1" dirty="0" smtClean="0">
                <a:solidFill>
                  <a:schemeClr val="bg1"/>
                </a:solidFill>
              </a:rPr>
              <a:t>Если едешь ты по ней,</a:t>
            </a:r>
          </a:p>
          <a:p>
            <a:r>
              <a:rPr lang="ru-RU" b="1" dirty="0" smtClean="0">
                <a:solidFill>
                  <a:schemeClr val="bg1"/>
                </a:solidFill>
              </a:rPr>
              <a:t>Всех становишься главней,</a:t>
            </a:r>
          </a:p>
          <a:p>
            <a:r>
              <a:rPr lang="ru-RU" b="1" dirty="0" smtClean="0">
                <a:solidFill>
                  <a:schemeClr val="bg1"/>
                </a:solidFill>
              </a:rPr>
              <a:t>И тебе, как будто Богу,</a:t>
            </a:r>
          </a:p>
          <a:p>
            <a:r>
              <a:rPr lang="ru-RU" b="1" dirty="0" smtClean="0">
                <a:solidFill>
                  <a:schemeClr val="bg1"/>
                </a:solidFill>
              </a:rPr>
              <a:t>Уступают все дорогу!</a:t>
            </a:r>
            <a:endParaRPr lang="ru-RU" b="1" dirty="0">
              <a:solidFill>
                <a:schemeClr val="bg1"/>
              </a:solidFill>
            </a:endParaRPr>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9005" y="831958"/>
            <a:ext cx="973685" cy="973685"/>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2674" y="2305031"/>
            <a:ext cx="1159291" cy="1140593"/>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5151" y="4501055"/>
            <a:ext cx="1272869" cy="1272869"/>
          </a:xfrm>
          <a:prstGeom prst="rect">
            <a:avLst/>
          </a:prstGeom>
        </p:spPr>
      </p:pic>
    </p:spTree>
    <p:extLst>
      <p:ext uri="{BB962C8B-B14F-4D97-AF65-F5344CB8AC3E}">
        <p14:creationId xmlns:p14="http://schemas.microsoft.com/office/powerpoint/2010/main" val="194992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670" y="480847"/>
            <a:ext cx="1451295" cy="2546131"/>
          </a:xfrm>
          <a:prstGeom prst="rect">
            <a:avLst/>
          </a:prstGeom>
        </p:spPr>
      </p:pic>
      <p:sp>
        <p:nvSpPr>
          <p:cNvPr id="3" name="TextBox 2"/>
          <p:cNvSpPr txBox="1"/>
          <p:nvPr/>
        </p:nvSpPr>
        <p:spPr>
          <a:xfrm>
            <a:off x="606972" y="559676"/>
            <a:ext cx="4485289" cy="1477328"/>
          </a:xfrm>
          <a:prstGeom prst="rect">
            <a:avLst/>
          </a:prstGeom>
          <a:noFill/>
        </p:spPr>
        <p:txBody>
          <a:bodyPr wrap="square" rtlCol="0">
            <a:spAutoFit/>
          </a:bodyPr>
          <a:lstStyle/>
          <a:p>
            <a:r>
              <a:rPr lang="ru-RU" b="1" dirty="0" smtClean="0">
                <a:solidFill>
                  <a:schemeClr val="bg1"/>
                </a:solidFill>
              </a:rPr>
              <a:t>Знак «Подземный пешеходный переход»:</a:t>
            </a:r>
          </a:p>
          <a:p>
            <a:r>
              <a:rPr lang="ru-RU" b="1" dirty="0" smtClean="0">
                <a:solidFill>
                  <a:schemeClr val="bg1"/>
                </a:solidFill>
              </a:rPr>
              <a:t>Знает каждый пешеход</a:t>
            </a:r>
          </a:p>
          <a:p>
            <a:r>
              <a:rPr lang="ru-RU" b="1" dirty="0" smtClean="0">
                <a:solidFill>
                  <a:schemeClr val="bg1"/>
                </a:solidFill>
              </a:rPr>
              <a:t>Про подземный этот ход.</a:t>
            </a:r>
          </a:p>
          <a:p>
            <a:r>
              <a:rPr lang="ru-RU" b="1" dirty="0" smtClean="0">
                <a:solidFill>
                  <a:schemeClr val="bg1"/>
                </a:solidFill>
              </a:rPr>
              <a:t>Город он не украшает,</a:t>
            </a:r>
          </a:p>
          <a:p>
            <a:r>
              <a:rPr lang="ru-RU" b="1" dirty="0" smtClean="0">
                <a:solidFill>
                  <a:schemeClr val="bg1"/>
                </a:solidFill>
              </a:rPr>
              <a:t>Но машинам не мешает!</a:t>
            </a:r>
            <a:endParaRPr lang="ru-RU" b="1" dirty="0">
              <a:solidFill>
                <a:schemeClr val="bg1"/>
              </a:solidFill>
            </a:endParaRPr>
          </a:p>
        </p:txBody>
      </p:sp>
      <p:sp>
        <p:nvSpPr>
          <p:cNvPr id="4" name="TextBox 3"/>
          <p:cNvSpPr txBox="1"/>
          <p:nvPr/>
        </p:nvSpPr>
        <p:spPr>
          <a:xfrm>
            <a:off x="4020207" y="2435772"/>
            <a:ext cx="4169980" cy="1754326"/>
          </a:xfrm>
          <a:prstGeom prst="rect">
            <a:avLst/>
          </a:prstGeom>
          <a:noFill/>
        </p:spPr>
        <p:txBody>
          <a:bodyPr wrap="square" rtlCol="0">
            <a:spAutoFit/>
          </a:bodyPr>
          <a:lstStyle/>
          <a:p>
            <a:r>
              <a:rPr lang="ru-RU" b="1" dirty="0" smtClean="0">
                <a:solidFill>
                  <a:schemeClr val="bg1"/>
                </a:solidFill>
              </a:rPr>
              <a:t>Знак «Место остановки автобуса,</a:t>
            </a:r>
          </a:p>
          <a:p>
            <a:r>
              <a:rPr lang="ru-RU" b="1" dirty="0" smtClean="0">
                <a:solidFill>
                  <a:schemeClr val="bg1"/>
                </a:solidFill>
              </a:rPr>
              <a:t>троллейбуса, трамвая и такси»:</a:t>
            </a:r>
          </a:p>
          <a:p>
            <a:r>
              <a:rPr lang="ru-RU" b="1" dirty="0" smtClean="0">
                <a:solidFill>
                  <a:schemeClr val="bg1"/>
                </a:solidFill>
              </a:rPr>
              <a:t>В этом месте пешеход</a:t>
            </a:r>
          </a:p>
          <a:p>
            <a:r>
              <a:rPr lang="ru-RU" b="1" dirty="0" smtClean="0">
                <a:solidFill>
                  <a:schemeClr val="bg1"/>
                </a:solidFill>
              </a:rPr>
              <a:t>Терпеливо транспорт ждет.</a:t>
            </a:r>
          </a:p>
          <a:p>
            <a:r>
              <a:rPr lang="ru-RU" b="1" dirty="0" smtClean="0">
                <a:solidFill>
                  <a:schemeClr val="bg1"/>
                </a:solidFill>
              </a:rPr>
              <a:t>Он пешком устал шагать,</a:t>
            </a:r>
          </a:p>
          <a:p>
            <a:r>
              <a:rPr lang="ru-RU" b="1" dirty="0" smtClean="0">
                <a:solidFill>
                  <a:schemeClr val="bg1"/>
                </a:solidFill>
              </a:rPr>
              <a:t>Хочет пассажиром стать.</a:t>
            </a:r>
            <a:endParaRPr lang="ru-RU" b="1" dirty="0">
              <a:solidFill>
                <a:schemeClr val="bg1"/>
              </a:solidFill>
            </a:endParaRPr>
          </a:p>
        </p:txBody>
      </p:sp>
      <p:sp>
        <p:nvSpPr>
          <p:cNvPr id="5" name="TextBox 4"/>
          <p:cNvSpPr txBox="1"/>
          <p:nvPr/>
        </p:nvSpPr>
        <p:spPr>
          <a:xfrm>
            <a:off x="1032641" y="4327634"/>
            <a:ext cx="3405352" cy="1477328"/>
          </a:xfrm>
          <a:prstGeom prst="rect">
            <a:avLst/>
          </a:prstGeom>
          <a:noFill/>
        </p:spPr>
        <p:txBody>
          <a:bodyPr wrap="square" rtlCol="0">
            <a:spAutoFit/>
          </a:bodyPr>
          <a:lstStyle/>
          <a:p>
            <a:r>
              <a:rPr lang="ru-RU" b="1" dirty="0" smtClean="0">
                <a:solidFill>
                  <a:schemeClr val="bg1"/>
                </a:solidFill>
              </a:rPr>
              <a:t>Знак «Дети»:</a:t>
            </a:r>
          </a:p>
          <a:p>
            <a:r>
              <a:rPr lang="ru-RU" b="1" dirty="0" smtClean="0">
                <a:solidFill>
                  <a:schemeClr val="bg1"/>
                </a:solidFill>
              </a:rPr>
              <a:t>Посреди дороги дети,</a:t>
            </a:r>
          </a:p>
          <a:p>
            <a:r>
              <a:rPr lang="ru-RU" b="1" dirty="0" smtClean="0">
                <a:solidFill>
                  <a:schemeClr val="bg1"/>
                </a:solidFill>
              </a:rPr>
              <a:t>Мы всегда за них в ответе.</a:t>
            </a:r>
          </a:p>
          <a:p>
            <a:r>
              <a:rPr lang="ru-RU" b="1" dirty="0" smtClean="0">
                <a:solidFill>
                  <a:schemeClr val="bg1"/>
                </a:solidFill>
              </a:rPr>
              <a:t>Чтоб не плакал их родитель,</a:t>
            </a:r>
          </a:p>
          <a:p>
            <a:r>
              <a:rPr lang="ru-RU" b="1" dirty="0" smtClean="0">
                <a:solidFill>
                  <a:schemeClr val="bg1"/>
                </a:solidFill>
              </a:rPr>
              <a:t>Будь внимательней, водитель!</a:t>
            </a:r>
            <a:endParaRPr lang="ru-RU" b="1" dirty="0">
              <a:solidFill>
                <a:schemeClr val="bg1"/>
              </a:solidFill>
            </a:endParaRPr>
          </a:p>
        </p:txBody>
      </p:sp>
      <p:pic>
        <p:nvPicPr>
          <p:cNvPr id="6" name="Рисунок 5"/>
          <p:cNvPicPr>
            <a:picLocks noChangeAspect="1"/>
          </p:cNvPicPr>
          <p:nvPr/>
        </p:nvPicPr>
        <p:blipFill>
          <a:blip r:embed="rId4"/>
          <a:stretch>
            <a:fillRect/>
          </a:stretch>
        </p:blipFill>
        <p:spPr>
          <a:xfrm>
            <a:off x="5327353" y="948009"/>
            <a:ext cx="1020064" cy="999032"/>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641" y="2823047"/>
            <a:ext cx="2195513" cy="894986"/>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7353" y="4588866"/>
            <a:ext cx="1296933" cy="1182498"/>
          </a:xfrm>
          <a:prstGeom prst="rect">
            <a:avLst/>
          </a:prstGeom>
        </p:spPr>
      </p:pic>
    </p:spTree>
    <p:extLst>
      <p:ext uri="{BB962C8B-B14F-4D97-AF65-F5344CB8AC3E}">
        <p14:creationId xmlns:p14="http://schemas.microsoft.com/office/powerpoint/2010/main" val="1388331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670" y="480847"/>
            <a:ext cx="1451295" cy="2546131"/>
          </a:xfrm>
          <a:prstGeom prst="rect">
            <a:avLst/>
          </a:prstGeom>
        </p:spPr>
      </p:pic>
      <p:sp>
        <p:nvSpPr>
          <p:cNvPr id="3" name="TextBox 2"/>
          <p:cNvSpPr txBox="1"/>
          <p:nvPr/>
        </p:nvSpPr>
        <p:spPr>
          <a:xfrm>
            <a:off x="740980" y="480847"/>
            <a:ext cx="3681248" cy="1477328"/>
          </a:xfrm>
          <a:prstGeom prst="rect">
            <a:avLst/>
          </a:prstGeom>
          <a:noFill/>
        </p:spPr>
        <p:txBody>
          <a:bodyPr wrap="square" rtlCol="0">
            <a:spAutoFit/>
          </a:bodyPr>
          <a:lstStyle/>
          <a:p>
            <a:r>
              <a:rPr lang="ru-RU" b="1" dirty="0" smtClean="0">
                <a:solidFill>
                  <a:schemeClr val="bg1"/>
                </a:solidFill>
              </a:rPr>
              <a:t>Знак «Дорожные работы»:</a:t>
            </a:r>
          </a:p>
          <a:p>
            <a:r>
              <a:rPr lang="ru-RU" b="1" dirty="0" smtClean="0">
                <a:solidFill>
                  <a:schemeClr val="bg1"/>
                </a:solidFill>
              </a:rPr>
              <a:t>Знак «Дорожные работы».</a:t>
            </a:r>
          </a:p>
          <a:p>
            <a:r>
              <a:rPr lang="ru-RU" b="1" dirty="0" smtClean="0">
                <a:solidFill>
                  <a:schemeClr val="bg1"/>
                </a:solidFill>
              </a:rPr>
              <a:t>Чинит здесь дорогу кто-то.</a:t>
            </a:r>
          </a:p>
          <a:p>
            <a:r>
              <a:rPr lang="ru-RU" b="1" dirty="0" smtClean="0">
                <a:solidFill>
                  <a:schemeClr val="bg1"/>
                </a:solidFill>
              </a:rPr>
              <a:t>Скорость сбавить нужно будет,</a:t>
            </a:r>
          </a:p>
          <a:p>
            <a:r>
              <a:rPr lang="ru-RU" b="1" dirty="0" smtClean="0">
                <a:solidFill>
                  <a:schemeClr val="bg1"/>
                </a:solidFill>
              </a:rPr>
              <a:t>Там ведь на дороге люди.</a:t>
            </a:r>
            <a:endParaRPr lang="ru-RU" b="1" dirty="0">
              <a:solidFill>
                <a:schemeClr val="bg1"/>
              </a:solidFill>
            </a:endParaRPr>
          </a:p>
        </p:txBody>
      </p:sp>
      <p:sp>
        <p:nvSpPr>
          <p:cNvPr id="4" name="TextBox 3"/>
          <p:cNvSpPr txBox="1"/>
          <p:nvPr/>
        </p:nvSpPr>
        <p:spPr>
          <a:xfrm>
            <a:off x="5171090" y="2420007"/>
            <a:ext cx="3452648" cy="1754326"/>
          </a:xfrm>
          <a:prstGeom prst="rect">
            <a:avLst/>
          </a:prstGeom>
          <a:noFill/>
        </p:spPr>
        <p:txBody>
          <a:bodyPr wrap="square" rtlCol="0">
            <a:spAutoFit/>
          </a:bodyPr>
          <a:lstStyle/>
          <a:p>
            <a:r>
              <a:rPr lang="ru-RU" dirty="0" smtClean="0"/>
              <a:t> </a:t>
            </a:r>
            <a:r>
              <a:rPr lang="ru-RU" b="1" dirty="0" smtClean="0">
                <a:solidFill>
                  <a:schemeClr val="bg1"/>
                </a:solidFill>
              </a:rPr>
              <a:t>Знак «Пункт первой медицинской помощи»:</a:t>
            </a:r>
          </a:p>
          <a:p>
            <a:r>
              <a:rPr lang="ru-RU" b="1" dirty="0" smtClean="0">
                <a:solidFill>
                  <a:schemeClr val="bg1"/>
                </a:solidFill>
              </a:rPr>
              <a:t>Если кто сломает ногу,</a:t>
            </a:r>
          </a:p>
          <a:p>
            <a:r>
              <a:rPr lang="ru-RU" b="1" dirty="0" smtClean="0">
                <a:solidFill>
                  <a:schemeClr val="bg1"/>
                </a:solidFill>
              </a:rPr>
              <a:t>Здесь врачи всегда помогут.</a:t>
            </a:r>
          </a:p>
          <a:p>
            <a:r>
              <a:rPr lang="ru-RU" b="1" dirty="0" smtClean="0">
                <a:solidFill>
                  <a:schemeClr val="bg1"/>
                </a:solidFill>
              </a:rPr>
              <a:t>Помощь первую окажут,</a:t>
            </a:r>
          </a:p>
          <a:p>
            <a:r>
              <a:rPr lang="ru-RU" b="1" dirty="0" smtClean="0">
                <a:solidFill>
                  <a:schemeClr val="bg1"/>
                </a:solidFill>
              </a:rPr>
              <a:t>Где лечиться дальше, скажут.</a:t>
            </a:r>
            <a:endParaRPr lang="ru-RU" b="1" dirty="0">
              <a:solidFill>
                <a:schemeClr val="bg1"/>
              </a:solidFill>
            </a:endParaRPr>
          </a:p>
        </p:txBody>
      </p:sp>
      <p:sp>
        <p:nvSpPr>
          <p:cNvPr id="5" name="TextBox 4"/>
          <p:cNvSpPr txBox="1"/>
          <p:nvPr/>
        </p:nvSpPr>
        <p:spPr>
          <a:xfrm>
            <a:off x="1040523" y="4233041"/>
            <a:ext cx="3610304" cy="1477328"/>
          </a:xfrm>
          <a:prstGeom prst="rect">
            <a:avLst/>
          </a:prstGeom>
          <a:noFill/>
        </p:spPr>
        <p:txBody>
          <a:bodyPr wrap="square" rtlCol="0">
            <a:spAutoFit/>
          </a:bodyPr>
          <a:lstStyle/>
          <a:p>
            <a:r>
              <a:rPr lang="ru-RU" b="1" dirty="0" smtClean="0">
                <a:solidFill>
                  <a:schemeClr val="bg1"/>
                </a:solidFill>
              </a:rPr>
              <a:t>Знак «Больница»:</a:t>
            </a:r>
          </a:p>
          <a:p>
            <a:r>
              <a:rPr lang="ru-RU" b="1" dirty="0" smtClean="0">
                <a:solidFill>
                  <a:schemeClr val="bg1"/>
                </a:solidFill>
              </a:rPr>
              <a:t>Если нужно вам лечиться,</a:t>
            </a:r>
          </a:p>
          <a:p>
            <a:r>
              <a:rPr lang="ru-RU" b="1" dirty="0" smtClean="0">
                <a:solidFill>
                  <a:schemeClr val="bg1"/>
                </a:solidFill>
              </a:rPr>
              <a:t>Знак подскажет, где больница.</a:t>
            </a:r>
          </a:p>
          <a:p>
            <a:r>
              <a:rPr lang="ru-RU" b="1" dirty="0" smtClean="0">
                <a:solidFill>
                  <a:schemeClr val="bg1"/>
                </a:solidFill>
              </a:rPr>
              <a:t>Сто серьезных докторов</a:t>
            </a:r>
          </a:p>
          <a:p>
            <a:r>
              <a:rPr lang="ru-RU" b="1" dirty="0" smtClean="0">
                <a:solidFill>
                  <a:schemeClr val="bg1"/>
                </a:solidFill>
              </a:rPr>
              <a:t>Там вам скажут: «Будь здоров!»</a:t>
            </a:r>
            <a:endParaRPr lang="ru-RU" b="1" dirty="0">
              <a:solidFill>
                <a:schemeClr val="bg1"/>
              </a:solidFill>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0511" y="510995"/>
            <a:ext cx="1405923" cy="1242917"/>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7074" y="2483070"/>
            <a:ext cx="1076683" cy="1549374"/>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0514" y="4477821"/>
            <a:ext cx="810775" cy="1117068"/>
          </a:xfrm>
          <a:prstGeom prst="rect">
            <a:avLst/>
          </a:prstGeom>
        </p:spPr>
      </p:pic>
    </p:spTree>
    <p:extLst>
      <p:ext uri="{BB962C8B-B14F-4D97-AF65-F5344CB8AC3E}">
        <p14:creationId xmlns:p14="http://schemas.microsoft.com/office/powerpoint/2010/main" val="3831141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670" y="480847"/>
            <a:ext cx="1451295" cy="2546131"/>
          </a:xfrm>
          <a:prstGeom prst="rect">
            <a:avLst/>
          </a:prstGeom>
        </p:spPr>
      </p:pic>
      <p:sp>
        <p:nvSpPr>
          <p:cNvPr id="3" name="TextBox 2"/>
          <p:cNvSpPr txBox="1"/>
          <p:nvPr/>
        </p:nvSpPr>
        <p:spPr>
          <a:xfrm>
            <a:off x="370490" y="480847"/>
            <a:ext cx="5060731" cy="1477328"/>
          </a:xfrm>
          <a:prstGeom prst="rect">
            <a:avLst/>
          </a:prstGeom>
          <a:noFill/>
        </p:spPr>
        <p:txBody>
          <a:bodyPr wrap="square" rtlCol="0">
            <a:spAutoFit/>
          </a:bodyPr>
          <a:lstStyle/>
          <a:p>
            <a:r>
              <a:rPr lang="ru-RU" b="1" dirty="0" smtClean="0">
                <a:solidFill>
                  <a:schemeClr val="bg1"/>
                </a:solidFill>
              </a:rPr>
              <a:t>Знак «Движение на велосипедах запрещено»:</a:t>
            </a:r>
          </a:p>
          <a:p>
            <a:r>
              <a:rPr lang="ru-RU" b="1" dirty="0" smtClean="0">
                <a:solidFill>
                  <a:schemeClr val="bg1"/>
                </a:solidFill>
              </a:rPr>
              <a:t>Строго знак на всех глядит,</a:t>
            </a:r>
          </a:p>
          <a:p>
            <a:r>
              <a:rPr lang="ru-RU" b="1" dirty="0" smtClean="0">
                <a:solidFill>
                  <a:schemeClr val="bg1"/>
                </a:solidFill>
              </a:rPr>
              <a:t>Он нам строго запретит</a:t>
            </a:r>
          </a:p>
          <a:p>
            <a:r>
              <a:rPr lang="ru-RU" b="1" dirty="0" smtClean="0">
                <a:solidFill>
                  <a:schemeClr val="bg1"/>
                </a:solidFill>
              </a:rPr>
              <a:t>Ехать на велосипедах</a:t>
            </a:r>
          </a:p>
          <a:p>
            <a:r>
              <a:rPr lang="ru-RU" b="1" dirty="0" smtClean="0">
                <a:solidFill>
                  <a:schemeClr val="bg1"/>
                </a:solidFill>
              </a:rPr>
              <a:t>И их родичах – мопедах.</a:t>
            </a:r>
            <a:endParaRPr lang="ru-RU" b="1" dirty="0">
              <a:solidFill>
                <a:schemeClr val="bg1"/>
              </a:solidFill>
            </a:endParaRPr>
          </a:p>
        </p:txBody>
      </p:sp>
      <p:sp>
        <p:nvSpPr>
          <p:cNvPr id="4" name="TextBox 3"/>
          <p:cNvSpPr txBox="1"/>
          <p:nvPr/>
        </p:nvSpPr>
        <p:spPr>
          <a:xfrm>
            <a:off x="4579883" y="2288314"/>
            <a:ext cx="3736427" cy="1477328"/>
          </a:xfrm>
          <a:prstGeom prst="rect">
            <a:avLst/>
          </a:prstGeom>
          <a:noFill/>
        </p:spPr>
        <p:txBody>
          <a:bodyPr wrap="square" rtlCol="0">
            <a:spAutoFit/>
          </a:bodyPr>
          <a:lstStyle/>
          <a:p>
            <a:r>
              <a:rPr lang="ru-RU" dirty="0" smtClean="0"/>
              <a:t> </a:t>
            </a:r>
            <a:r>
              <a:rPr lang="ru-RU" b="1" dirty="0" smtClean="0">
                <a:solidFill>
                  <a:schemeClr val="bg1"/>
                </a:solidFill>
              </a:rPr>
              <a:t>Знак «Велосипедная дорожка»:</a:t>
            </a:r>
          </a:p>
          <a:p>
            <a:r>
              <a:rPr lang="ru-RU" b="1" dirty="0" smtClean="0">
                <a:solidFill>
                  <a:schemeClr val="bg1"/>
                </a:solidFill>
              </a:rPr>
              <a:t>Этот знак, как красный свет,</a:t>
            </a:r>
          </a:p>
          <a:p>
            <a:r>
              <a:rPr lang="ru-RU" b="1" dirty="0" smtClean="0">
                <a:solidFill>
                  <a:schemeClr val="bg1"/>
                </a:solidFill>
              </a:rPr>
              <a:t>Здесь машинам хода нет.</a:t>
            </a:r>
          </a:p>
          <a:p>
            <a:r>
              <a:rPr lang="ru-RU" b="1" dirty="0" smtClean="0">
                <a:solidFill>
                  <a:schemeClr val="bg1"/>
                </a:solidFill>
              </a:rPr>
              <a:t>Царство здесь велосипедов,</a:t>
            </a:r>
          </a:p>
          <a:p>
            <a:r>
              <a:rPr lang="ru-RU" b="1" dirty="0" smtClean="0">
                <a:solidFill>
                  <a:schemeClr val="bg1"/>
                </a:solidFill>
              </a:rPr>
              <a:t>Пешеходов и мопедов.</a:t>
            </a:r>
            <a:endParaRPr lang="ru-RU" b="1" dirty="0">
              <a:solidFill>
                <a:schemeClr val="bg1"/>
              </a:solidFill>
            </a:endParaRPr>
          </a:p>
        </p:txBody>
      </p:sp>
      <p:sp>
        <p:nvSpPr>
          <p:cNvPr id="5" name="TextBox 4"/>
          <p:cNvSpPr txBox="1"/>
          <p:nvPr/>
        </p:nvSpPr>
        <p:spPr>
          <a:xfrm>
            <a:off x="1158766" y="4095781"/>
            <a:ext cx="4508938" cy="1477328"/>
          </a:xfrm>
          <a:prstGeom prst="rect">
            <a:avLst/>
          </a:prstGeom>
          <a:noFill/>
        </p:spPr>
        <p:txBody>
          <a:bodyPr wrap="square" rtlCol="0">
            <a:spAutoFit/>
          </a:bodyPr>
          <a:lstStyle/>
          <a:p>
            <a:r>
              <a:rPr lang="ru-RU" dirty="0" smtClean="0"/>
              <a:t> </a:t>
            </a:r>
            <a:r>
              <a:rPr lang="ru-RU" b="1" dirty="0" smtClean="0">
                <a:solidFill>
                  <a:schemeClr val="bg1"/>
                </a:solidFill>
              </a:rPr>
              <a:t>Знак «Пешеходная дорожка»:</a:t>
            </a:r>
          </a:p>
          <a:p>
            <a:r>
              <a:rPr lang="ru-RU" b="1" dirty="0" smtClean="0">
                <a:solidFill>
                  <a:schemeClr val="bg1"/>
                </a:solidFill>
              </a:rPr>
              <a:t>Говорит нам знак: «Друзья!</a:t>
            </a:r>
          </a:p>
          <a:p>
            <a:r>
              <a:rPr lang="ru-RU" b="1" dirty="0" smtClean="0">
                <a:solidFill>
                  <a:schemeClr val="bg1"/>
                </a:solidFill>
              </a:rPr>
              <a:t>Ездить здесь совсем нельзя!»</a:t>
            </a:r>
          </a:p>
          <a:p>
            <a:r>
              <a:rPr lang="ru-RU" b="1" dirty="0" smtClean="0">
                <a:solidFill>
                  <a:schemeClr val="bg1"/>
                </a:solidFill>
              </a:rPr>
              <a:t>Кто со знаками знаком,</a:t>
            </a:r>
          </a:p>
          <a:p>
            <a:r>
              <a:rPr lang="ru-RU" b="1" dirty="0" smtClean="0">
                <a:solidFill>
                  <a:schemeClr val="bg1"/>
                </a:solidFill>
              </a:rPr>
              <a:t>Ходят мимо лишь пешком.</a:t>
            </a:r>
            <a:endParaRPr lang="ru-RU" b="1" dirty="0">
              <a:solidFill>
                <a:schemeClr val="bg1"/>
              </a:solidFill>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9110" y="576191"/>
            <a:ext cx="1286641" cy="1286641"/>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3890" y="2288314"/>
            <a:ext cx="1239345" cy="1239345"/>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5241" y="4095781"/>
            <a:ext cx="1523124" cy="1523124"/>
          </a:xfrm>
          <a:prstGeom prst="rect">
            <a:avLst/>
          </a:prstGeom>
        </p:spPr>
      </p:pic>
    </p:spTree>
    <p:extLst>
      <p:ext uri="{BB962C8B-B14F-4D97-AF65-F5344CB8AC3E}">
        <p14:creationId xmlns:p14="http://schemas.microsoft.com/office/powerpoint/2010/main" val="3607720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670" y="480847"/>
            <a:ext cx="1451295" cy="2546131"/>
          </a:xfrm>
          <a:prstGeom prst="rect">
            <a:avLst/>
          </a:prstGeom>
        </p:spPr>
      </p:pic>
      <p:sp>
        <p:nvSpPr>
          <p:cNvPr id="3" name="TextBox 2"/>
          <p:cNvSpPr txBox="1"/>
          <p:nvPr/>
        </p:nvSpPr>
        <p:spPr>
          <a:xfrm>
            <a:off x="537702" y="480847"/>
            <a:ext cx="3712779" cy="1477328"/>
          </a:xfrm>
          <a:prstGeom prst="rect">
            <a:avLst/>
          </a:prstGeom>
          <a:noFill/>
        </p:spPr>
        <p:txBody>
          <a:bodyPr wrap="square" rtlCol="0">
            <a:spAutoFit/>
          </a:bodyPr>
          <a:lstStyle/>
          <a:p>
            <a:r>
              <a:rPr lang="ru-RU" b="1" dirty="0" smtClean="0">
                <a:solidFill>
                  <a:schemeClr val="bg1"/>
                </a:solidFill>
              </a:rPr>
              <a:t>Знак «Жилая зона»:</a:t>
            </a:r>
          </a:p>
          <a:p>
            <a:r>
              <a:rPr lang="ru-RU" b="1" dirty="0" smtClean="0">
                <a:solidFill>
                  <a:schemeClr val="bg1"/>
                </a:solidFill>
              </a:rPr>
              <a:t>Знак – бесправия вершина,</a:t>
            </a:r>
          </a:p>
          <a:p>
            <a:r>
              <a:rPr lang="ru-RU" b="1" dirty="0" smtClean="0">
                <a:solidFill>
                  <a:schemeClr val="bg1"/>
                </a:solidFill>
              </a:rPr>
              <a:t>Пешеход главней машины.</a:t>
            </a:r>
          </a:p>
          <a:p>
            <a:r>
              <a:rPr lang="ru-RU" b="1" dirty="0" smtClean="0">
                <a:solidFill>
                  <a:schemeClr val="bg1"/>
                </a:solidFill>
              </a:rPr>
              <a:t>Скорость требует от вас –</a:t>
            </a:r>
          </a:p>
          <a:p>
            <a:r>
              <a:rPr lang="ru-RU" b="1" dirty="0" smtClean="0">
                <a:solidFill>
                  <a:schemeClr val="bg1"/>
                </a:solidFill>
              </a:rPr>
              <a:t>Двадцать километров в час.</a:t>
            </a:r>
            <a:endParaRPr lang="ru-RU" b="1" dirty="0">
              <a:solidFill>
                <a:schemeClr val="bg1"/>
              </a:solidFill>
            </a:endParaRPr>
          </a:p>
        </p:txBody>
      </p:sp>
      <p:sp>
        <p:nvSpPr>
          <p:cNvPr id="4" name="TextBox 3"/>
          <p:cNvSpPr txBox="1"/>
          <p:nvPr/>
        </p:nvSpPr>
        <p:spPr>
          <a:xfrm>
            <a:off x="5435267" y="1845402"/>
            <a:ext cx="4343400" cy="4801314"/>
          </a:xfrm>
          <a:prstGeom prst="rect">
            <a:avLst/>
          </a:prstGeom>
          <a:noFill/>
        </p:spPr>
        <p:txBody>
          <a:bodyPr wrap="square" rtlCol="0">
            <a:spAutoFit/>
          </a:bodyPr>
          <a:lstStyle/>
          <a:p>
            <a:r>
              <a:rPr lang="ru-RU" b="1" dirty="0" smtClean="0">
                <a:solidFill>
                  <a:schemeClr val="bg1"/>
                </a:solidFill>
              </a:rPr>
              <a:t>Город, в котором </a:t>
            </a:r>
          </a:p>
          <a:p>
            <a:r>
              <a:rPr lang="ru-RU" b="1" dirty="0" smtClean="0">
                <a:solidFill>
                  <a:schemeClr val="bg1"/>
                </a:solidFill>
              </a:rPr>
              <a:t>С тобой мы живем, </a:t>
            </a:r>
          </a:p>
          <a:p>
            <a:r>
              <a:rPr lang="ru-RU" b="1" dirty="0" smtClean="0">
                <a:solidFill>
                  <a:schemeClr val="bg1"/>
                </a:solidFill>
              </a:rPr>
              <a:t>Можно по праву</a:t>
            </a:r>
          </a:p>
          <a:p>
            <a:r>
              <a:rPr lang="ru-RU" b="1" dirty="0" smtClean="0">
                <a:solidFill>
                  <a:schemeClr val="bg1"/>
                </a:solidFill>
              </a:rPr>
              <a:t> Сравнить с букварем. </a:t>
            </a:r>
          </a:p>
          <a:p>
            <a:r>
              <a:rPr lang="ru-RU" b="1" dirty="0" smtClean="0">
                <a:solidFill>
                  <a:schemeClr val="bg1"/>
                </a:solidFill>
              </a:rPr>
              <a:t>Азбукой улиц, </a:t>
            </a:r>
          </a:p>
          <a:p>
            <a:r>
              <a:rPr lang="ru-RU" b="1" dirty="0" smtClean="0">
                <a:solidFill>
                  <a:schemeClr val="bg1"/>
                </a:solidFill>
              </a:rPr>
              <a:t>Проспектов, дорог </a:t>
            </a:r>
          </a:p>
          <a:p>
            <a:r>
              <a:rPr lang="ru-RU" b="1" dirty="0" smtClean="0">
                <a:solidFill>
                  <a:schemeClr val="bg1"/>
                </a:solidFill>
              </a:rPr>
              <a:t>Город дает нам </a:t>
            </a:r>
          </a:p>
          <a:p>
            <a:r>
              <a:rPr lang="ru-RU" b="1" dirty="0" smtClean="0">
                <a:solidFill>
                  <a:schemeClr val="bg1"/>
                </a:solidFill>
              </a:rPr>
              <a:t>Все время урок.</a:t>
            </a:r>
          </a:p>
          <a:p>
            <a:r>
              <a:rPr lang="ru-RU" b="1" dirty="0" smtClean="0">
                <a:solidFill>
                  <a:schemeClr val="bg1"/>
                </a:solidFill>
              </a:rPr>
              <a:t>Вот она, азбука,— </a:t>
            </a:r>
          </a:p>
          <a:p>
            <a:r>
              <a:rPr lang="ru-RU" b="1" dirty="0" smtClean="0">
                <a:solidFill>
                  <a:schemeClr val="bg1"/>
                </a:solidFill>
              </a:rPr>
              <a:t>Над головой: </a:t>
            </a:r>
          </a:p>
          <a:p>
            <a:r>
              <a:rPr lang="ru-RU" b="1" dirty="0" smtClean="0">
                <a:solidFill>
                  <a:schemeClr val="bg1"/>
                </a:solidFill>
              </a:rPr>
              <a:t>Знаки развешаны </a:t>
            </a:r>
          </a:p>
          <a:p>
            <a:r>
              <a:rPr lang="ru-RU" b="1" dirty="0" smtClean="0">
                <a:solidFill>
                  <a:schemeClr val="bg1"/>
                </a:solidFill>
              </a:rPr>
              <a:t>Вдоль мостовой. </a:t>
            </a:r>
          </a:p>
          <a:p>
            <a:r>
              <a:rPr lang="ru-RU" b="1" dirty="0" smtClean="0">
                <a:solidFill>
                  <a:schemeClr val="bg1"/>
                </a:solidFill>
              </a:rPr>
              <a:t>Азбуку города </a:t>
            </a:r>
          </a:p>
          <a:p>
            <a:r>
              <a:rPr lang="ru-RU" b="1" dirty="0" smtClean="0">
                <a:solidFill>
                  <a:schemeClr val="bg1"/>
                </a:solidFill>
              </a:rPr>
              <a:t>Помни всегда, </a:t>
            </a:r>
          </a:p>
          <a:p>
            <a:r>
              <a:rPr lang="ru-RU" b="1" dirty="0" smtClean="0">
                <a:solidFill>
                  <a:schemeClr val="bg1"/>
                </a:solidFill>
              </a:rPr>
              <a:t>Чтоб не случилась </a:t>
            </a:r>
          </a:p>
          <a:p>
            <a:r>
              <a:rPr lang="ru-RU" b="1" dirty="0" smtClean="0">
                <a:solidFill>
                  <a:schemeClr val="bg1"/>
                </a:solidFill>
              </a:rPr>
              <a:t>С тобою беда.</a:t>
            </a:r>
          </a:p>
          <a:p>
            <a:endParaRPr lang="ru-RU" dirty="0" smtClean="0"/>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5464" y="2154517"/>
            <a:ext cx="1200806" cy="1744921"/>
          </a:xfrm>
          <a:prstGeom prst="rect">
            <a:avLst/>
          </a:prstGeom>
        </p:spPr>
      </p:pic>
    </p:spTree>
    <p:extLst>
      <p:ext uri="{BB962C8B-B14F-4D97-AF65-F5344CB8AC3E}">
        <p14:creationId xmlns:p14="http://schemas.microsoft.com/office/powerpoint/2010/main" val="3988271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670" y="480847"/>
            <a:ext cx="1451295" cy="2546131"/>
          </a:xfrm>
          <a:prstGeom prst="rect">
            <a:avLst/>
          </a:prstGeom>
        </p:spPr>
      </p:pic>
      <p:sp>
        <p:nvSpPr>
          <p:cNvPr id="3" name="TextBox 2"/>
          <p:cNvSpPr txBox="1"/>
          <p:nvPr/>
        </p:nvSpPr>
        <p:spPr>
          <a:xfrm>
            <a:off x="3350172" y="1158766"/>
            <a:ext cx="3610304" cy="4247317"/>
          </a:xfrm>
          <a:prstGeom prst="rect">
            <a:avLst/>
          </a:prstGeom>
          <a:noFill/>
        </p:spPr>
        <p:txBody>
          <a:bodyPr wrap="square" rtlCol="0">
            <a:spAutoFit/>
          </a:bodyPr>
          <a:lstStyle/>
          <a:p>
            <a:r>
              <a:rPr lang="ru-RU" b="1" dirty="0" smtClean="0">
                <a:solidFill>
                  <a:schemeClr val="bg1"/>
                </a:solidFill>
              </a:rPr>
              <a:t>Там, где шумный перекресток,</a:t>
            </a:r>
          </a:p>
          <a:p>
            <a:endParaRPr lang="ru-RU" b="1" dirty="0" smtClean="0">
              <a:solidFill>
                <a:schemeClr val="bg1"/>
              </a:solidFill>
            </a:endParaRPr>
          </a:p>
          <a:p>
            <a:r>
              <a:rPr lang="ru-RU" b="1" dirty="0" smtClean="0">
                <a:solidFill>
                  <a:schemeClr val="bg1"/>
                </a:solidFill>
              </a:rPr>
              <a:t>Где машин не сосчитать,</a:t>
            </a:r>
          </a:p>
          <a:p>
            <a:endParaRPr lang="ru-RU" b="1" dirty="0" smtClean="0">
              <a:solidFill>
                <a:schemeClr val="bg1"/>
              </a:solidFill>
            </a:endParaRPr>
          </a:p>
          <a:p>
            <a:r>
              <a:rPr lang="ru-RU" b="1" dirty="0" smtClean="0">
                <a:solidFill>
                  <a:schemeClr val="bg1"/>
                </a:solidFill>
              </a:rPr>
              <a:t>Перейти не так уж просто,</a:t>
            </a:r>
          </a:p>
          <a:p>
            <a:endParaRPr lang="ru-RU" b="1" dirty="0" smtClean="0">
              <a:solidFill>
                <a:schemeClr val="bg1"/>
              </a:solidFill>
            </a:endParaRPr>
          </a:p>
          <a:p>
            <a:r>
              <a:rPr lang="ru-RU" b="1" dirty="0" smtClean="0">
                <a:solidFill>
                  <a:schemeClr val="bg1"/>
                </a:solidFill>
              </a:rPr>
              <a:t>Если правила не знать.</a:t>
            </a:r>
          </a:p>
          <a:p>
            <a:endParaRPr lang="ru-RU" b="1" dirty="0" smtClean="0">
              <a:solidFill>
                <a:schemeClr val="bg1"/>
              </a:solidFill>
            </a:endParaRPr>
          </a:p>
          <a:p>
            <a:r>
              <a:rPr lang="ru-RU" b="1" dirty="0" smtClean="0">
                <a:solidFill>
                  <a:schemeClr val="bg1"/>
                </a:solidFill>
              </a:rPr>
              <a:t>Пусть запомнят твердо дети:</a:t>
            </a:r>
          </a:p>
          <a:p>
            <a:endParaRPr lang="ru-RU" b="1" dirty="0" smtClean="0">
              <a:solidFill>
                <a:schemeClr val="bg1"/>
              </a:solidFill>
            </a:endParaRPr>
          </a:p>
          <a:p>
            <a:r>
              <a:rPr lang="ru-RU" b="1" dirty="0" smtClean="0">
                <a:solidFill>
                  <a:schemeClr val="bg1"/>
                </a:solidFill>
              </a:rPr>
              <a:t>Верно поступает тот,</a:t>
            </a:r>
          </a:p>
          <a:p>
            <a:endParaRPr lang="ru-RU" b="1" dirty="0" smtClean="0">
              <a:solidFill>
                <a:schemeClr val="bg1"/>
              </a:solidFill>
            </a:endParaRPr>
          </a:p>
          <a:p>
            <a:r>
              <a:rPr lang="ru-RU" b="1" dirty="0" smtClean="0">
                <a:solidFill>
                  <a:schemeClr val="bg1"/>
                </a:solidFill>
              </a:rPr>
              <a:t>Кто лишь при зеленом свете</a:t>
            </a:r>
          </a:p>
          <a:p>
            <a:endParaRPr lang="ru-RU" b="1" dirty="0" smtClean="0">
              <a:solidFill>
                <a:schemeClr val="bg1"/>
              </a:solidFill>
            </a:endParaRPr>
          </a:p>
          <a:p>
            <a:r>
              <a:rPr lang="ru-RU" b="1" dirty="0" smtClean="0">
                <a:solidFill>
                  <a:schemeClr val="bg1"/>
                </a:solidFill>
              </a:rPr>
              <a:t>Через улицу идет!</a:t>
            </a:r>
            <a:endParaRPr lang="ru-RU" b="1" dirty="0">
              <a:solidFill>
                <a:schemeClr val="bg1"/>
              </a:solidFill>
            </a:endParaRPr>
          </a:p>
        </p:txBody>
      </p:sp>
    </p:spTree>
    <p:extLst>
      <p:ext uri="{BB962C8B-B14F-4D97-AF65-F5344CB8AC3E}">
        <p14:creationId xmlns:p14="http://schemas.microsoft.com/office/powerpoint/2010/main" val="90562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670" y="480847"/>
            <a:ext cx="1451295" cy="2546131"/>
          </a:xfrm>
          <a:prstGeom prst="rect">
            <a:avLst/>
          </a:prstGeom>
        </p:spPr>
      </p:pic>
      <p:sp>
        <p:nvSpPr>
          <p:cNvPr id="3" name="TextBox 2"/>
          <p:cNvSpPr txBox="1"/>
          <p:nvPr/>
        </p:nvSpPr>
        <p:spPr>
          <a:xfrm>
            <a:off x="685799" y="559676"/>
            <a:ext cx="6077607" cy="4247317"/>
          </a:xfrm>
          <a:prstGeom prst="rect">
            <a:avLst/>
          </a:prstGeom>
          <a:noFill/>
        </p:spPr>
        <p:txBody>
          <a:bodyPr wrap="square" rtlCol="0">
            <a:spAutoFit/>
          </a:bodyPr>
          <a:lstStyle/>
          <a:p>
            <a:pPr algn="just"/>
            <a:r>
              <a:rPr lang="ru-RU" dirty="0" smtClean="0"/>
              <a:t> </a:t>
            </a:r>
            <a:r>
              <a:rPr lang="ru-RU" b="1" dirty="0" smtClean="0">
                <a:solidFill>
                  <a:schemeClr val="bg1"/>
                </a:solidFill>
              </a:rPr>
              <a:t>Каждый день вы выходите на улицу, где действуют, множество правил, которые нужно соблюдать, чтобы не попасть в неприятную историю. У всех нас по пути встречается автомобильная дорога. - Чтобы сохранить свое здоровье и жизнь, нужно соблюдать правила дорожного движения. С каждым годом на дорогах становится все больше и больше автомобилей. Остановить железный поток нам не под силу. Чтобы не случилось страшной беды давайте всегда помнить о правилах дорожного движения. </a:t>
            </a:r>
          </a:p>
          <a:p>
            <a:pPr algn="just"/>
            <a:r>
              <a:rPr lang="ru-RU" b="1" dirty="0" smtClean="0">
                <a:solidFill>
                  <a:schemeClr val="bg1"/>
                </a:solidFill>
              </a:rPr>
              <a:t> </a:t>
            </a:r>
          </a:p>
          <a:p>
            <a:pPr algn="just"/>
            <a:r>
              <a:rPr lang="ru-RU" b="1" dirty="0" smtClean="0">
                <a:solidFill>
                  <a:schemeClr val="bg1"/>
                </a:solidFill>
              </a:rPr>
              <a:t>Правил дорожных на свете немало. </a:t>
            </a:r>
          </a:p>
          <a:p>
            <a:pPr algn="just"/>
            <a:r>
              <a:rPr lang="ru-RU" b="1" dirty="0" smtClean="0">
                <a:solidFill>
                  <a:schemeClr val="bg1"/>
                </a:solidFill>
              </a:rPr>
              <a:t>Все бы их выучить нам не мешало, </a:t>
            </a:r>
          </a:p>
          <a:p>
            <a:pPr algn="just"/>
            <a:r>
              <a:rPr lang="ru-RU" b="1" dirty="0" smtClean="0">
                <a:solidFill>
                  <a:schemeClr val="bg1"/>
                </a:solidFill>
              </a:rPr>
              <a:t>Но основное из правил движенья – </a:t>
            </a:r>
          </a:p>
          <a:p>
            <a:pPr algn="just"/>
            <a:r>
              <a:rPr lang="ru-RU" b="1" dirty="0" smtClean="0">
                <a:solidFill>
                  <a:schemeClr val="bg1"/>
                </a:solidFill>
              </a:rPr>
              <a:t>Знать, как таблицу должны умноженья. </a:t>
            </a:r>
            <a:endParaRPr lang="ru-RU" b="1" dirty="0">
              <a:solidFill>
                <a:schemeClr val="bg1"/>
              </a:solidFill>
            </a:endParaRPr>
          </a:p>
        </p:txBody>
      </p:sp>
    </p:spTree>
    <p:extLst>
      <p:ext uri="{BB962C8B-B14F-4D97-AF65-F5344CB8AC3E}">
        <p14:creationId xmlns:p14="http://schemas.microsoft.com/office/powerpoint/2010/main" val="1831605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670" y="480847"/>
            <a:ext cx="1451295" cy="2546131"/>
          </a:xfrm>
          <a:prstGeom prst="rect">
            <a:avLst/>
          </a:prstGeom>
        </p:spPr>
      </p:pic>
      <p:sp>
        <p:nvSpPr>
          <p:cNvPr id="3" name="TextBox 2"/>
          <p:cNvSpPr txBox="1"/>
          <p:nvPr/>
        </p:nvSpPr>
        <p:spPr>
          <a:xfrm>
            <a:off x="2057399" y="1883979"/>
            <a:ext cx="5391807" cy="3416320"/>
          </a:xfrm>
          <a:prstGeom prst="rect">
            <a:avLst/>
          </a:prstGeom>
          <a:noFill/>
        </p:spPr>
        <p:txBody>
          <a:bodyPr wrap="square" rtlCol="0">
            <a:spAutoFit/>
          </a:bodyPr>
          <a:lstStyle/>
          <a:p>
            <a:pPr algn="just"/>
            <a:r>
              <a:rPr lang="ru-RU" b="1" dirty="0" smtClean="0">
                <a:solidFill>
                  <a:schemeClr val="bg1"/>
                </a:solidFill>
              </a:rPr>
              <a:t>Сегодня мы вспомним некоторые правила дорожного движения, уже известные вам, и узнаем новые. Итак, очень часто дети перебегают дорогу перед близ идущим транспортом. Такое поведение заканчивается плачевно. Даже если водитель сумеет быстро нажать на тормоза, это не спасет.  Машина при резком торможении по инерции продолжает движение. Путь который проходит машина с момента торможения называется тормозной путь. Одна секунда много это или мало?  - Для пешехода это пустяк, это один шаг. А автомобиль мгновенно остановить нельзя. - </a:t>
            </a:r>
            <a:endParaRPr lang="ru-RU" b="1" dirty="0">
              <a:solidFill>
                <a:schemeClr val="bg1"/>
              </a:solidFill>
            </a:endParaRPr>
          </a:p>
        </p:txBody>
      </p:sp>
    </p:spTree>
    <p:extLst>
      <p:ext uri="{BB962C8B-B14F-4D97-AF65-F5344CB8AC3E}">
        <p14:creationId xmlns:p14="http://schemas.microsoft.com/office/powerpoint/2010/main" val="626232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670" y="480847"/>
            <a:ext cx="1451295" cy="2546131"/>
          </a:xfrm>
          <a:prstGeom prst="rect">
            <a:avLst/>
          </a:prstGeom>
        </p:spPr>
      </p:pic>
      <p:sp>
        <p:nvSpPr>
          <p:cNvPr id="3" name="TextBox 2"/>
          <p:cNvSpPr txBox="1"/>
          <p:nvPr/>
        </p:nvSpPr>
        <p:spPr>
          <a:xfrm>
            <a:off x="772510" y="480847"/>
            <a:ext cx="3507828" cy="5909310"/>
          </a:xfrm>
          <a:prstGeom prst="rect">
            <a:avLst/>
          </a:prstGeom>
          <a:noFill/>
        </p:spPr>
        <p:txBody>
          <a:bodyPr wrap="square" rtlCol="0">
            <a:spAutoFit/>
          </a:bodyPr>
          <a:lstStyle/>
          <a:p>
            <a:r>
              <a:rPr lang="ru-RU" b="1" dirty="0">
                <a:solidFill>
                  <a:schemeClr val="bg1"/>
                </a:solidFill>
              </a:rPr>
              <a:t>Л</a:t>
            </a:r>
            <a:r>
              <a:rPr lang="ru-RU" b="1" dirty="0" smtClean="0">
                <a:solidFill>
                  <a:schemeClr val="bg1"/>
                </a:solidFill>
              </a:rPr>
              <a:t>юдей, которые ходят по улицам и дорогам называют пешеходами. </a:t>
            </a:r>
          </a:p>
          <a:p>
            <a:endParaRPr lang="ru-RU" b="1" dirty="0" smtClean="0">
              <a:solidFill>
                <a:schemeClr val="bg1"/>
              </a:solidFill>
            </a:endParaRPr>
          </a:p>
          <a:p>
            <a:endParaRPr lang="ru-RU" b="1" dirty="0">
              <a:solidFill>
                <a:schemeClr val="bg1"/>
              </a:solidFill>
            </a:endParaRPr>
          </a:p>
          <a:p>
            <a:r>
              <a:rPr lang="ru-RU" b="1" dirty="0" smtClean="0">
                <a:solidFill>
                  <a:schemeClr val="bg1"/>
                </a:solidFill>
              </a:rPr>
              <a:t>Людей, которые управляют автобусами, автомобилями называют водителями.</a:t>
            </a:r>
          </a:p>
          <a:p>
            <a:endParaRPr lang="ru-RU" b="1" dirty="0" smtClean="0">
              <a:solidFill>
                <a:schemeClr val="bg1"/>
              </a:solidFill>
            </a:endParaRPr>
          </a:p>
          <a:p>
            <a:endParaRPr lang="ru-RU" b="1" dirty="0">
              <a:solidFill>
                <a:schemeClr val="bg1"/>
              </a:solidFill>
            </a:endParaRPr>
          </a:p>
          <a:p>
            <a:endParaRPr lang="ru-RU" b="1" dirty="0" smtClean="0">
              <a:solidFill>
                <a:schemeClr val="bg1"/>
              </a:solidFill>
            </a:endParaRPr>
          </a:p>
          <a:p>
            <a:r>
              <a:rPr lang="ru-RU" b="1" dirty="0" smtClean="0">
                <a:solidFill>
                  <a:schemeClr val="bg1"/>
                </a:solidFill>
              </a:rPr>
              <a:t> </a:t>
            </a:r>
            <a:r>
              <a:rPr lang="ru-RU" b="1" dirty="0">
                <a:solidFill>
                  <a:schemeClr val="bg1"/>
                </a:solidFill>
              </a:rPr>
              <a:t>Л</a:t>
            </a:r>
            <a:r>
              <a:rPr lang="ru-RU" b="1" dirty="0" smtClean="0">
                <a:solidFill>
                  <a:schemeClr val="bg1"/>
                </a:solidFill>
              </a:rPr>
              <a:t>юдей, которые ездят в автобусах называют пассажирами.</a:t>
            </a:r>
          </a:p>
          <a:p>
            <a:endParaRPr lang="ru-RU" b="1" dirty="0" smtClean="0">
              <a:solidFill>
                <a:schemeClr val="bg1"/>
              </a:solidFill>
            </a:endParaRPr>
          </a:p>
          <a:p>
            <a:endParaRPr lang="ru-RU" b="1" dirty="0" smtClean="0">
              <a:solidFill>
                <a:schemeClr val="bg1"/>
              </a:solidFill>
            </a:endParaRPr>
          </a:p>
          <a:p>
            <a:endParaRPr lang="ru-RU" b="1" dirty="0" smtClean="0">
              <a:solidFill>
                <a:schemeClr val="bg1"/>
              </a:solidFill>
            </a:endParaRPr>
          </a:p>
          <a:p>
            <a:r>
              <a:rPr lang="ru-RU" b="1" dirty="0" smtClean="0">
                <a:solidFill>
                  <a:schemeClr val="bg1"/>
                </a:solidFill>
              </a:rPr>
              <a:t>!!! Всем: и пешеходам, и водителям, и пассажирам необходимо знать и выполнять правила дорожного движения! </a:t>
            </a:r>
            <a:endParaRPr lang="ru-RU" b="1" dirty="0">
              <a:solidFill>
                <a:schemeClr val="bg1"/>
              </a:solidFill>
            </a:endParaRPr>
          </a:p>
        </p:txBody>
      </p:sp>
      <p:pic>
        <p:nvPicPr>
          <p:cNvPr id="4" name="Рисунок 3"/>
          <p:cNvPicPr>
            <a:picLocks noChangeAspect="1"/>
          </p:cNvPicPr>
          <p:nvPr/>
        </p:nvPicPr>
        <p:blipFill rotWithShape="1">
          <a:blip r:embed="rId4">
            <a:extLst>
              <a:ext uri="{28A0092B-C50C-407E-A947-70E740481C1C}">
                <a14:useLocalDpi xmlns:a14="http://schemas.microsoft.com/office/drawing/2010/main" val="0"/>
              </a:ext>
            </a:extLst>
          </a:blip>
          <a:srcRect l="1523" t="39196" r="66063" b="19081"/>
          <a:stretch/>
        </p:blipFill>
        <p:spPr>
          <a:xfrm>
            <a:off x="5502596" y="2278117"/>
            <a:ext cx="2169683" cy="2094668"/>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rotWithShape="1">
          <a:blip r:embed="rId4">
            <a:extLst>
              <a:ext uri="{28A0092B-C50C-407E-A947-70E740481C1C}">
                <a14:useLocalDpi xmlns:a14="http://schemas.microsoft.com/office/drawing/2010/main" val="0"/>
              </a:ext>
            </a:extLst>
          </a:blip>
          <a:srcRect l="35403" t="39540" r="32356" b="19196"/>
          <a:stretch/>
        </p:blipFill>
        <p:spPr>
          <a:xfrm>
            <a:off x="4180717" y="303638"/>
            <a:ext cx="1970690" cy="1891652"/>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69799" t="40230" r="2011" b="19425"/>
          <a:stretch/>
        </p:blipFill>
        <p:spPr>
          <a:xfrm>
            <a:off x="7672279" y="4455612"/>
            <a:ext cx="2027040" cy="21758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9749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670" y="480847"/>
            <a:ext cx="1451295" cy="2546131"/>
          </a:xfrm>
          <a:prstGeom prst="rect">
            <a:avLst/>
          </a:prstGeom>
        </p:spPr>
      </p:pic>
      <p:sp>
        <p:nvSpPr>
          <p:cNvPr id="3" name="TextBox 2"/>
          <p:cNvSpPr txBox="1"/>
          <p:nvPr/>
        </p:nvSpPr>
        <p:spPr>
          <a:xfrm>
            <a:off x="5344510" y="3767957"/>
            <a:ext cx="3326523" cy="1477328"/>
          </a:xfrm>
          <a:prstGeom prst="rect">
            <a:avLst/>
          </a:prstGeom>
          <a:noFill/>
        </p:spPr>
        <p:txBody>
          <a:bodyPr wrap="square" rtlCol="0">
            <a:spAutoFit/>
          </a:bodyPr>
          <a:lstStyle/>
          <a:p>
            <a:pPr algn="just"/>
            <a:r>
              <a:rPr lang="ru-RU" b="1" dirty="0" smtClean="0">
                <a:solidFill>
                  <a:schemeClr val="bg1"/>
                </a:solidFill>
              </a:rPr>
              <a:t>Пешеходы</a:t>
            </a:r>
          </a:p>
          <a:p>
            <a:pPr algn="just"/>
            <a:endParaRPr lang="ru-RU" b="1" dirty="0" smtClean="0">
              <a:solidFill>
                <a:schemeClr val="bg1"/>
              </a:solidFill>
            </a:endParaRPr>
          </a:p>
          <a:p>
            <a:pPr algn="just"/>
            <a:r>
              <a:rPr lang="ru-RU" b="1" dirty="0" smtClean="0">
                <a:solidFill>
                  <a:schemeClr val="bg1"/>
                </a:solidFill>
              </a:rPr>
              <a:t>Пешеходы должны ходить по</a:t>
            </a:r>
          </a:p>
          <a:p>
            <a:pPr algn="just"/>
            <a:r>
              <a:rPr lang="ru-RU" b="1" dirty="0" smtClean="0">
                <a:solidFill>
                  <a:schemeClr val="bg1"/>
                </a:solidFill>
              </a:rPr>
              <a:t>тротуарам и пешеходным,</a:t>
            </a:r>
          </a:p>
          <a:p>
            <a:pPr algn="just"/>
            <a:r>
              <a:rPr lang="ru-RU" b="1" dirty="0" smtClean="0">
                <a:solidFill>
                  <a:schemeClr val="bg1"/>
                </a:solidFill>
              </a:rPr>
              <a:t>дорожкам. </a:t>
            </a:r>
            <a:endParaRPr lang="ru-RU" b="1" dirty="0">
              <a:solidFill>
                <a:schemeClr val="bg1"/>
              </a:solidFill>
            </a:endParaRPr>
          </a:p>
        </p:txBody>
      </p:sp>
      <p:pic>
        <p:nvPicPr>
          <p:cNvPr id="5" name="Рисунок 4"/>
          <p:cNvPicPr>
            <a:picLocks noChangeAspect="1"/>
          </p:cNvPicPr>
          <p:nvPr/>
        </p:nvPicPr>
        <p:blipFill rotWithShape="1">
          <a:blip r:embed="rId4">
            <a:extLst>
              <a:ext uri="{28A0092B-C50C-407E-A947-70E740481C1C}">
                <a14:useLocalDpi xmlns:a14="http://schemas.microsoft.com/office/drawing/2010/main" val="0"/>
              </a:ext>
            </a:extLst>
          </a:blip>
          <a:srcRect l="8690" t="26827" r="48172" b="34414"/>
          <a:stretch/>
        </p:blipFill>
        <p:spPr>
          <a:xfrm>
            <a:off x="1529255" y="1694793"/>
            <a:ext cx="3287110" cy="22150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2310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670" y="480847"/>
            <a:ext cx="1451295" cy="2546131"/>
          </a:xfrm>
          <a:prstGeom prst="rect">
            <a:avLst/>
          </a:prstGeom>
        </p:spPr>
      </p:pic>
      <p:sp>
        <p:nvSpPr>
          <p:cNvPr id="4" name="TextBox 3"/>
          <p:cNvSpPr txBox="1"/>
          <p:nvPr/>
        </p:nvSpPr>
        <p:spPr>
          <a:xfrm>
            <a:off x="4422227" y="3192516"/>
            <a:ext cx="5289331" cy="2862322"/>
          </a:xfrm>
          <a:prstGeom prst="rect">
            <a:avLst/>
          </a:prstGeom>
          <a:noFill/>
        </p:spPr>
        <p:txBody>
          <a:bodyPr wrap="square" rtlCol="0">
            <a:spAutoFit/>
          </a:bodyPr>
          <a:lstStyle/>
          <a:p>
            <a:pPr algn="just"/>
            <a:r>
              <a:rPr lang="ru-RU" b="1" dirty="0" smtClean="0">
                <a:solidFill>
                  <a:schemeClr val="bg1"/>
                </a:solidFill>
              </a:rPr>
              <a:t>Если тротуар, пешеходная дорожка,</a:t>
            </a:r>
          </a:p>
          <a:p>
            <a:pPr algn="just"/>
            <a:r>
              <a:rPr lang="ru-RU" b="1" dirty="0" smtClean="0">
                <a:solidFill>
                  <a:schemeClr val="bg1"/>
                </a:solidFill>
              </a:rPr>
              <a:t>обочина, велосипедная дорожка отсутствуют или</a:t>
            </a:r>
          </a:p>
          <a:p>
            <a:pPr algn="just"/>
            <a:r>
              <a:rPr lang="ru-RU" b="1" dirty="0" smtClean="0">
                <a:solidFill>
                  <a:schemeClr val="bg1"/>
                </a:solidFill>
              </a:rPr>
              <a:t>движение по ним невозможно, разрешается</a:t>
            </a:r>
          </a:p>
          <a:p>
            <a:pPr algn="just"/>
            <a:r>
              <a:rPr lang="ru-RU" b="1" dirty="0" smtClean="0">
                <a:solidFill>
                  <a:schemeClr val="bg1"/>
                </a:solidFill>
              </a:rPr>
              <a:t>идти по краю проезжей части в один ряд.</a:t>
            </a:r>
          </a:p>
          <a:p>
            <a:pPr algn="just"/>
            <a:endParaRPr lang="ru-RU" b="1" dirty="0">
              <a:solidFill>
                <a:schemeClr val="bg1"/>
              </a:solidFill>
            </a:endParaRPr>
          </a:p>
          <a:p>
            <a:pPr algn="just"/>
            <a:r>
              <a:rPr lang="ru-RU" b="1" dirty="0" smtClean="0">
                <a:solidFill>
                  <a:schemeClr val="bg1"/>
                </a:solidFill>
              </a:rPr>
              <a:t>Вне населенных пунктов</a:t>
            </a:r>
          </a:p>
          <a:p>
            <a:pPr algn="just"/>
            <a:r>
              <a:rPr lang="ru-RU" b="1" dirty="0" smtClean="0">
                <a:solidFill>
                  <a:schemeClr val="bg1"/>
                </a:solidFill>
              </a:rPr>
              <a:t>пешеходы должны идти</a:t>
            </a:r>
          </a:p>
          <a:p>
            <a:pPr algn="just"/>
            <a:r>
              <a:rPr lang="ru-RU" b="1" dirty="0" smtClean="0">
                <a:solidFill>
                  <a:schemeClr val="bg1"/>
                </a:solidFill>
              </a:rPr>
              <a:t>навстречу движению</a:t>
            </a:r>
          </a:p>
          <a:p>
            <a:pPr algn="just"/>
            <a:r>
              <a:rPr lang="ru-RU" b="1" dirty="0" smtClean="0">
                <a:solidFill>
                  <a:schemeClr val="bg1"/>
                </a:solidFill>
              </a:rPr>
              <a:t>транспортных средств.</a:t>
            </a:r>
          </a:p>
          <a:p>
            <a:pPr algn="just"/>
            <a:endParaRPr lang="ru-RU" b="1" dirty="0">
              <a:solidFill>
                <a:schemeClr val="bg1"/>
              </a:solidFill>
            </a:endParaRPr>
          </a:p>
        </p:txBody>
      </p:sp>
      <p:pic>
        <p:nvPicPr>
          <p:cNvPr id="5" name="Рисунок 4"/>
          <p:cNvPicPr>
            <a:picLocks noChangeAspect="1"/>
          </p:cNvPicPr>
          <p:nvPr/>
        </p:nvPicPr>
        <p:blipFill rotWithShape="1">
          <a:blip r:embed="rId4">
            <a:extLst>
              <a:ext uri="{28A0092B-C50C-407E-A947-70E740481C1C}">
                <a14:useLocalDpi xmlns:a14="http://schemas.microsoft.com/office/drawing/2010/main" val="0"/>
              </a:ext>
            </a:extLst>
          </a:blip>
          <a:srcRect t="51132" r="65703" b="345"/>
          <a:stretch/>
        </p:blipFill>
        <p:spPr>
          <a:xfrm>
            <a:off x="559676" y="843455"/>
            <a:ext cx="3397469" cy="27037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6100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670" y="480847"/>
            <a:ext cx="1451295" cy="2546131"/>
          </a:xfrm>
          <a:prstGeom prst="rect">
            <a:avLst/>
          </a:prstGeom>
        </p:spPr>
      </p:pic>
      <p:sp>
        <p:nvSpPr>
          <p:cNvPr id="3" name="TextBox 2"/>
          <p:cNvSpPr txBox="1"/>
          <p:nvPr/>
        </p:nvSpPr>
        <p:spPr>
          <a:xfrm>
            <a:off x="5904186" y="3444765"/>
            <a:ext cx="3310759" cy="2585323"/>
          </a:xfrm>
          <a:prstGeom prst="rect">
            <a:avLst/>
          </a:prstGeom>
          <a:noFill/>
        </p:spPr>
        <p:txBody>
          <a:bodyPr wrap="square" rtlCol="0">
            <a:spAutoFit/>
          </a:bodyPr>
          <a:lstStyle/>
          <a:p>
            <a:pPr algn="just"/>
            <a:r>
              <a:rPr lang="ru-RU" b="1" dirty="0" smtClean="0">
                <a:solidFill>
                  <a:schemeClr val="bg1"/>
                </a:solidFill>
              </a:rPr>
              <a:t>Проезжая часть</a:t>
            </a:r>
          </a:p>
          <a:p>
            <a:pPr algn="just"/>
            <a:endParaRPr lang="ru-RU" b="1" dirty="0" smtClean="0">
              <a:solidFill>
                <a:schemeClr val="bg1"/>
              </a:solidFill>
            </a:endParaRPr>
          </a:p>
          <a:p>
            <a:pPr algn="just"/>
            <a:r>
              <a:rPr lang="ru-RU" b="1" dirty="0" smtClean="0">
                <a:solidFill>
                  <a:schemeClr val="bg1"/>
                </a:solidFill>
              </a:rPr>
              <a:t>Помните: проезжая часть —</a:t>
            </a:r>
          </a:p>
          <a:p>
            <a:pPr algn="just"/>
            <a:r>
              <a:rPr lang="ru-RU" b="1" dirty="0" smtClean="0">
                <a:solidFill>
                  <a:schemeClr val="bg1"/>
                </a:solidFill>
              </a:rPr>
              <a:t>место напряженной работы</a:t>
            </a:r>
          </a:p>
          <a:p>
            <a:pPr algn="just"/>
            <a:r>
              <a:rPr lang="ru-RU" b="1" dirty="0" smtClean="0">
                <a:solidFill>
                  <a:schemeClr val="bg1"/>
                </a:solidFill>
              </a:rPr>
              <a:t>водителя. Ваше появление на</a:t>
            </a:r>
          </a:p>
          <a:p>
            <a:pPr algn="just"/>
            <a:r>
              <a:rPr lang="ru-RU" b="1" dirty="0" smtClean="0">
                <a:solidFill>
                  <a:schemeClr val="bg1"/>
                </a:solidFill>
              </a:rPr>
              <a:t>пути движущегося транспорта</a:t>
            </a:r>
          </a:p>
          <a:p>
            <a:pPr algn="just"/>
            <a:r>
              <a:rPr lang="ru-RU" b="1" dirty="0" smtClean="0">
                <a:solidFill>
                  <a:schemeClr val="bg1"/>
                </a:solidFill>
              </a:rPr>
              <a:t>затрудняет работу водителей и</a:t>
            </a:r>
          </a:p>
          <a:p>
            <a:pPr algn="just"/>
            <a:r>
              <a:rPr lang="ru-RU" b="1" dirty="0" smtClean="0">
                <a:solidFill>
                  <a:schemeClr val="bg1"/>
                </a:solidFill>
              </a:rPr>
              <a:t>может создать аварийную</a:t>
            </a:r>
          </a:p>
          <a:p>
            <a:pPr algn="just"/>
            <a:r>
              <a:rPr lang="ru-RU" b="1" dirty="0" smtClean="0">
                <a:solidFill>
                  <a:schemeClr val="bg1"/>
                </a:solidFill>
              </a:rPr>
              <a:t>обстановку.</a:t>
            </a:r>
            <a:endParaRPr lang="ru-RU" b="1" dirty="0">
              <a:solidFill>
                <a:schemeClr val="bg1"/>
              </a:solidFill>
            </a:endParaRPr>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172" y="985345"/>
            <a:ext cx="3838402" cy="27668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2247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670" y="480847"/>
            <a:ext cx="1451295" cy="2546131"/>
          </a:xfrm>
          <a:prstGeom prst="rect">
            <a:avLst/>
          </a:prstGeom>
        </p:spPr>
      </p:pic>
      <p:sp>
        <p:nvSpPr>
          <p:cNvPr id="5" name="TextBox 4"/>
          <p:cNvSpPr txBox="1"/>
          <p:nvPr/>
        </p:nvSpPr>
        <p:spPr>
          <a:xfrm>
            <a:off x="5316869" y="4169979"/>
            <a:ext cx="4162096" cy="1754326"/>
          </a:xfrm>
          <a:prstGeom prst="rect">
            <a:avLst/>
          </a:prstGeom>
          <a:noFill/>
        </p:spPr>
        <p:txBody>
          <a:bodyPr wrap="square" rtlCol="0">
            <a:spAutoFit/>
          </a:bodyPr>
          <a:lstStyle/>
          <a:p>
            <a:pPr algn="just"/>
            <a:r>
              <a:rPr lang="ru-RU" b="1" dirty="0" smtClean="0">
                <a:solidFill>
                  <a:schemeClr val="bg1"/>
                </a:solidFill>
              </a:rPr>
              <a:t>Пешеходный переход</a:t>
            </a:r>
          </a:p>
          <a:p>
            <a:pPr algn="just"/>
            <a:endParaRPr lang="ru-RU" b="1" dirty="0" smtClean="0">
              <a:solidFill>
                <a:schemeClr val="bg1"/>
              </a:solidFill>
            </a:endParaRPr>
          </a:p>
          <a:p>
            <a:pPr algn="just"/>
            <a:r>
              <a:rPr lang="ru-RU" b="1" dirty="0" smtClean="0">
                <a:solidFill>
                  <a:schemeClr val="bg1"/>
                </a:solidFill>
              </a:rPr>
              <a:t>Переходить дорогу пешеходы должны по подземным переходам, в местах, обозначенных разметкой или знаками "Пешеходный переход".</a:t>
            </a:r>
            <a:endParaRPr lang="ru-RU" b="1" dirty="0">
              <a:solidFill>
                <a:schemeClr val="bg1"/>
              </a:solidFill>
            </a:endParaRP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3937" y="981401"/>
            <a:ext cx="3035250" cy="31885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2371091"/>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TotalTime>
  <Words>968</Words>
  <Application>Microsoft Office PowerPoint</Application>
  <PresentationFormat>Лист A4 (210x297 мм)</PresentationFormat>
  <Paragraphs>182</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Balloon XBd TL</vt:lpstr>
      <vt:lpstr>Boomboom</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Екатерина</dc:creator>
  <cp:lastModifiedBy>Екатерина</cp:lastModifiedBy>
  <cp:revision>9</cp:revision>
  <dcterms:created xsi:type="dcterms:W3CDTF">2020-09-10T03:49:46Z</dcterms:created>
  <dcterms:modified xsi:type="dcterms:W3CDTF">2020-09-10T05:23:14Z</dcterms:modified>
</cp:coreProperties>
</file>